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7" r:id="rId2"/>
  </p:sldMasterIdLst>
  <p:notesMasterIdLst>
    <p:notesMasterId r:id="rId41"/>
  </p:notesMasterIdLst>
  <p:handoutMasterIdLst>
    <p:handoutMasterId r:id="rId42"/>
  </p:handoutMasterIdLst>
  <p:sldIdLst>
    <p:sldId id="261" r:id="rId3"/>
    <p:sldId id="343" r:id="rId4"/>
    <p:sldId id="335" r:id="rId5"/>
    <p:sldId id="265" r:id="rId6"/>
    <p:sldId id="346" r:id="rId7"/>
    <p:sldId id="339" r:id="rId8"/>
    <p:sldId id="340" r:id="rId9"/>
    <p:sldId id="344" r:id="rId10"/>
    <p:sldId id="338" r:id="rId11"/>
    <p:sldId id="348" r:id="rId12"/>
    <p:sldId id="378" r:id="rId13"/>
    <p:sldId id="337" r:id="rId14"/>
    <p:sldId id="347" r:id="rId15"/>
    <p:sldId id="357" r:id="rId16"/>
    <p:sldId id="376" r:id="rId17"/>
    <p:sldId id="355" r:id="rId18"/>
    <p:sldId id="306" r:id="rId19"/>
    <p:sldId id="352" r:id="rId20"/>
    <p:sldId id="350" r:id="rId21"/>
    <p:sldId id="362" r:id="rId22"/>
    <p:sldId id="381" r:id="rId23"/>
    <p:sldId id="379" r:id="rId24"/>
    <p:sldId id="341" r:id="rId25"/>
    <p:sldId id="353" r:id="rId26"/>
    <p:sldId id="368" r:id="rId27"/>
    <p:sldId id="364" r:id="rId28"/>
    <p:sldId id="366" r:id="rId29"/>
    <p:sldId id="367" r:id="rId30"/>
    <p:sldId id="365" r:id="rId31"/>
    <p:sldId id="385" r:id="rId32"/>
    <p:sldId id="382" r:id="rId33"/>
    <p:sldId id="369" r:id="rId34"/>
    <p:sldId id="359" r:id="rId35"/>
    <p:sldId id="360" r:id="rId36"/>
    <p:sldId id="383" r:id="rId37"/>
    <p:sldId id="391" r:id="rId38"/>
    <p:sldId id="336" r:id="rId39"/>
    <p:sldId id="370" r:id="rId40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C6ED06-2EC8-F31C-B714-9F0A9FC81A91}" name="김민정" initials="" userId="S::mychloe123@konkuk.ac.kr::ee53bbf7-8127-4913-8466-8dac869dccf8" providerId="AD"/>
  <p188:author id="{A9EBD083-81AE-BA4B-09C1-8A2C415924C6}" name="Tadeáš Řáha" initials="TŘ" userId="S::17636203@fsv.cuni.cz::f939a3b7-2ba3-439d-b179-32b91a71d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00"/>
    <a:srgbClr val="1A1A1A"/>
    <a:srgbClr val="5D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E272B-950B-49AD-B207-61374B37B5F8}" v="122" dt="2024-05-13T18:09:16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171" autoAdjust="0"/>
  </p:normalViewPr>
  <p:slideViewPr>
    <p:cSldViewPr snapToGrid="0" showGuides="1">
      <p:cViewPr varScale="1">
        <p:scale>
          <a:sx n="57" d="100"/>
          <a:sy n="57" d="100"/>
        </p:scale>
        <p:origin x="180" y="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eáš Řáha" userId="f939a3b7-2ba3-439d-b179-32b91a71d892" providerId="ADAL" clId="{00FE272B-950B-49AD-B207-61374B37B5F8}"/>
    <pc:docChg chg="undo custSel addSld delSld modSld sldOrd">
      <pc:chgData name="Tadeáš Řáha" userId="f939a3b7-2ba3-439d-b179-32b91a71d892" providerId="ADAL" clId="{00FE272B-950B-49AD-B207-61374B37B5F8}" dt="2024-05-13T18:12:49.052" v="562" actId="113"/>
      <pc:docMkLst>
        <pc:docMk/>
      </pc:docMkLst>
      <pc:sldChg chg="modSp mod">
        <pc:chgData name="Tadeáš Řáha" userId="f939a3b7-2ba3-439d-b179-32b91a71d892" providerId="ADAL" clId="{00FE272B-950B-49AD-B207-61374B37B5F8}" dt="2024-05-13T18:12:49.052" v="562" actId="113"/>
        <pc:sldMkLst>
          <pc:docMk/>
          <pc:sldMk cId="849683927" sldId="346"/>
        </pc:sldMkLst>
        <pc:spChg chg="mod">
          <ac:chgData name="Tadeáš Řáha" userId="f939a3b7-2ba3-439d-b179-32b91a71d892" providerId="ADAL" clId="{00FE272B-950B-49AD-B207-61374B37B5F8}" dt="2024-05-13T18:12:49.052" v="562" actId="113"/>
          <ac:spMkLst>
            <pc:docMk/>
            <pc:sldMk cId="849683927" sldId="346"/>
            <ac:spMk id="5" creationId="{00000000-0000-0000-0000-000000000000}"/>
          </ac:spMkLst>
        </pc:spChg>
      </pc:sldChg>
      <pc:sldChg chg="modSp mod">
        <pc:chgData name="Tadeáš Řáha" userId="f939a3b7-2ba3-439d-b179-32b91a71d892" providerId="ADAL" clId="{00FE272B-950B-49AD-B207-61374B37B5F8}" dt="2024-05-13T18:11:23.465" v="548" actId="255"/>
        <pc:sldMkLst>
          <pc:docMk/>
          <pc:sldMk cId="3813980823" sldId="357"/>
        </pc:sldMkLst>
        <pc:spChg chg="mod">
          <ac:chgData name="Tadeáš Řáha" userId="f939a3b7-2ba3-439d-b179-32b91a71d892" providerId="ADAL" clId="{00FE272B-950B-49AD-B207-61374B37B5F8}" dt="2024-05-13T18:11:23.465" v="548" actId="255"/>
          <ac:spMkLst>
            <pc:docMk/>
            <pc:sldMk cId="3813980823" sldId="357"/>
            <ac:spMk id="5" creationId="{00000000-0000-0000-0000-000000000000}"/>
          </ac:spMkLst>
        </pc:spChg>
      </pc:sldChg>
      <pc:sldChg chg="modSp mod">
        <pc:chgData name="Tadeáš Řáha" userId="f939a3b7-2ba3-439d-b179-32b91a71d892" providerId="ADAL" clId="{00FE272B-950B-49AD-B207-61374B37B5F8}" dt="2024-05-13T18:03:54.173" v="131" actId="20577"/>
        <pc:sldMkLst>
          <pc:docMk/>
          <pc:sldMk cId="1017350307" sldId="377"/>
        </pc:sldMkLst>
        <pc:spChg chg="mod">
          <ac:chgData name="Tadeáš Řáha" userId="f939a3b7-2ba3-439d-b179-32b91a71d892" providerId="ADAL" clId="{00FE272B-950B-49AD-B207-61374B37B5F8}" dt="2024-05-13T18:03:54.173" v="131" actId="20577"/>
          <ac:spMkLst>
            <pc:docMk/>
            <pc:sldMk cId="1017350307" sldId="377"/>
            <ac:spMk id="5" creationId="{00000000-0000-0000-0000-000000000000}"/>
          </ac:spMkLst>
        </pc:spChg>
      </pc:sldChg>
      <pc:sldChg chg="new del">
        <pc:chgData name="Tadeáš Řáha" userId="f939a3b7-2ba3-439d-b179-32b91a71d892" providerId="ADAL" clId="{00FE272B-950B-49AD-B207-61374B37B5F8}" dt="2024-05-13T18:00:09.661" v="1" actId="47"/>
        <pc:sldMkLst>
          <pc:docMk/>
          <pc:sldMk cId="685317475" sldId="383"/>
        </pc:sldMkLst>
      </pc:sldChg>
      <pc:sldChg chg="modSp add del mod ord">
        <pc:chgData name="Tadeáš Řáha" userId="f939a3b7-2ba3-439d-b179-32b91a71d892" providerId="ADAL" clId="{00FE272B-950B-49AD-B207-61374B37B5F8}" dt="2024-05-13T18:02:45.474" v="42" actId="47"/>
        <pc:sldMkLst>
          <pc:docMk/>
          <pc:sldMk cId="1955579689" sldId="383"/>
        </pc:sldMkLst>
        <pc:spChg chg="mod">
          <ac:chgData name="Tadeáš Řáha" userId="f939a3b7-2ba3-439d-b179-32b91a71d892" providerId="ADAL" clId="{00FE272B-950B-49AD-B207-61374B37B5F8}" dt="2024-05-13T18:02:41.435" v="41" actId="207"/>
          <ac:spMkLst>
            <pc:docMk/>
            <pc:sldMk cId="1955579689" sldId="383"/>
            <ac:spMk id="5" creationId="{00000000-0000-0000-0000-000000000000}"/>
          </ac:spMkLst>
        </pc:spChg>
      </pc:sldChg>
      <pc:sldChg chg="modSp add mod ord">
        <pc:chgData name="Tadeáš Řáha" userId="f939a3b7-2ba3-439d-b179-32b91a71d892" providerId="ADAL" clId="{00FE272B-950B-49AD-B207-61374B37B5F8}" dt="2024-05-13T18:09:16.775" v="524" actId="20577"/>
        <pc:sldMkLst>
          <pc:docMk/>
          <pc:sldMk cId="3625048246" sldId="383"/>
        </pc:sldMkLst>
        <pc:spChg chg="mod">
          <ac:chgData name="Tadeáš Řáha" userId="f939a3b7-2ba3-439d-b179-32b91a71d892" providerId="ADAL" clId="{00FE272B-950B-49AD-B207-61374B37B5F8}" dt="2024-05-13T18:09:16.775" v="524" actId="20577"/>
          <ac:spMkLst>
            <pc:docMk/>
            <pc:sldMk cId="3625048246" sldId="383"/>
            <ac:spMk id="5" creationId="{00000000-0000-0000-0000-000000000000}"/>
          </ac:spMkLst>
        </pc:spChg>
      </pc:sldChg>
      <pc:sldChg chg="new del">
        <pc:chgData name="Tadeáš Řáha" userId="f939a3b7-2ba3-439d-b179-32b91a71d892" providerId="ADAL" clId="{00FE272B-950B-49AD-B207-61374B37B5F8}" dt="2024-05-13T18:03:02.056" v="44" actId="47"/>
        <pc:sldMkLst>
          <pc:docMk/>
          <pc:sldMk cId="4274126030" sldId="383"/>
        </pc:sldMkLst>
      </pc:sldChg>
    </pc:docChg>
  </pc:docChgLst>
  <pc:docChgLst>
    <pc:chgData name="Tadeáš Řáha" userId="f939a3b7-2ba3-439d-b179-32b91a71d892" providerId="ADAL" clId="{14EB4786-C3E7-4CC0-8C1E-686E5149C3D1}"/>
    <pc:docChg chg="custSel modSld">
      <pc:chgData name="Tadeáš Řáha" userId="f939a3b7-2ba3-439d-b179-32b91a71d892" providerId="ADAL" clId="{14EB4786-C3E7-4CC0-8C1E-686E5149C3D1}" dt="2024-04-09T11:30:43.153" v="19" actId="20577"/>
      <pc:docMkLst>
        <pc:docMk/>
      </pc:docMkLst>
      <pc:sldChg chg="delCm">
        <pc:chgData name="Tadeáš Řáha" userId="f939a3b7-2ba3-439d-b179-32b91a71d892" providerId="ADAL" clId="{14EB4786-C3E7-4CC0-8C1E-686E5149C3D1}" dt="2024-04-09T11:28:26.359" v="0"/>
        <pc:sldMkLst>
          <pc:docMk/>
          <pc:sldMk cId="948634693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26.359" v="0"/>
              <pc2:cmMkLst xmlns:pc2="http://schemas.microsoft.com/office/powerpoint/2019/9/main/command">
                <pc:docMk/>
                <pc:sldMk cId="948634693" sldId="261"/>
                <pc2:cmMk id="{9AE7245E-7A82-4286-BAC8-7AB3208985F9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8:31.860" v="1"/>
        <pc:sldMkLst>
          <pc:docMk/>
          <pc:sldMk cId="1139532971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31.860" v="1"/>
              <pc2:cmMkLst xmlns:pc2="http://schemas.microsoft.com/office/powerpoint/2019/9/main/command">
                <pc:docMk/>
                <pc:sldMk cId="1139532971" sldId="335"/>
                <pc2:cmMk id="{410501CE-9EB1-418A-8564-844E499D7B0C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43.223" v="16"/>
        <pc:sldMkLst>
          <pc:docMk/>
          <pc:sldMk cId="1291758508" sldId="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43.223" v="16"/>
              <pc2:cmMkLst xmlns:pc2="http://schemas.microsoft.com/office/powerpoint/2019/9/main/command">
                <pc:docMk/>
                <pc:sldMk cId="1291758508" sldId="336"/>
                <pc2:cmMk id="{91F07D84-0109-45B1-BF72-C39BE92D6BEF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02.186" v="8"/>
        <pc:sldMkLst>
          <pc:docMk/>
          <pc:sldMk cId="1733646766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02.186" v="8"/>
              <pc2:cmMkLst xmlns:pc2="http://schemas.microsoft.com/office/powerpoint/2019/9/main/command">
                <pc:docMk/>
                <pc:sldMk cId="1733646766" sldId="337"/>
                <pc2:cmMk id="{37BCC1DF-47C6-4861-9331-D78FFACE0D8A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8:50.814" v="4"/>
        <pc:sldMkLst>
          <pc:docMk/>
          <pc:sldMk cId="1879971651" sldId="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50.814" v="4"/>
              <pc2:cmMkLst xmlns:pc2="http://schemas.microsoft.com/office/powerpoint/2019/9/main/command">
                <pc:docMk/>
                <pc:sldMk cId="1879971651" sldId="338"/>
                <pc2:cmMk id="{04B7C809-3F28-486D-A9AB-7ACC20BF72EE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18.245" v="11"/>
        <pc:sldMkLst>
          <pc:docMk/>
          <pc:sldMk cId="1802901613" sldId="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18.245" v="11"/>
              <pc2:cmMkLst xmlns:pc2="http://schemas.microsoft.com/office/powerpoint/2019/9/main/command">
                <pc:docMk/>
                <pc:sldMk cId="1802901613" sldId="341"/>
                <pc2:cmMk id="{4BF1D948-653D-4A53-88E3-0CE721678E18}"/>
              </pc2:cmMkLst>
            </pc226:cmChg>
          </p:ext>
        </pc:extLst>
      </pc:sldChg>
      <pc:sldChg chg="modSp mod">
        <pc:chgData name="Tadeáš Řáha" userId="f939a3b7-2ba3-439d-b179-32b91a71d892" providerId="ADAL" clId="{14EB4786-C3E7-4CC0-8C1E-686E5149C3D1}" dt="2024-04-09T11:30:43.153" v="19" actId="20577"/>
        <pc:sldMkLst>
          <pc:docMk/>
          <pc:sldMk cId="739718121" sldId="343"/>
        </pc:sldMkLst>
        <pc:spChg chg="mod">
          <ac:chgData name="Tadeáš Řáha" userId="f939a3b7-2ba3-439d-b179-32b91a71d892" providerId="ADAL" clId="{14EB4786-C3E7-4CC0-8C1E-686E5149C3D1}" dt="2024-04-09T11:30:43.153" v="19" actId="20577"/>
          <ac:spMkLst>
            <pc:docMk/>
            <pc:sldMk cId="739718121" sldId="343"/>
            <ac:spMk id="3" creationId="{00000000-0000-0000-0000-000000000000}"/>
          </ac:spMkLst>
        </pc:spChg>
      </pc:sldChg>
      <pc:sldChg chg="delCm">
        <pc:chgData name="Tadeáš Řáha" userId="f939a3b7-2ba3-439d-b179-32b91a71d892" providerId="ADAL" clId="{14EB4786-C3E7-4CC0-8C1E-686E5149C3D1}" dt="2024-04-09T11:28:44.348" v="3"/>
        <pc:sldMkLst>
          <pc:docMk/>
          <pc:sldMk cId="3426655483" sldId="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44.348" v="3"/>
              <pc2:cmMkLst xmlns:pc2="http://schemas.microsoft.com/office/powerpoint/2019/9/main/command">
                <pc:docMk/>
                <pc:sldMk cId="3426655483" sldId="344"/>
                <pc2:cmMk id="{1AF8B720-79CE-4A04-AEF8-1F802BB414C8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8:37.056" v="2"/>
        <pc:sldMkLst>
          <pc:docMk/>
          <pc:sldMk cId="849683927" sldId="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37.056" v="2"/>
              <pc2:cmMkLst xmlns:pc2="http://schemas.microsoft.com/office/powerpoint/2019/9/main/command">
                <pc:docMk/>
                <pc:sldMk cId="849683927" sldId="346"/>
                <pc2:cmMk id="{7CE21430-F81D-4583-8493-483C845247F6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8:56.285" v="6"/>
        <pc:sldMkLst>
          <pc:docMk/>
          <pc:sldMk cId="3382214321" sldId="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54.981" v="5"/>
              <pc2:cmMkLst xmlns:pc2="http://schemas.microsoft.com/office/powerpoint/2019/9/main/command">
                <pc:docMk/>
                <pc:sldMk cId="3382214321" sldId="348"/>
                <pc2:cmMk id="{833FF642-9F93-4C6B-9557-A8DB7943CA94}"/>
              </pc2:cmMkLst>
            </pc226:cmChg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56.285" v="6"/>
              <pc2:cmMkLst xmlns:pc2="http://schemas.microsoft.com/office/powerpoint/2019/9/main/command">
                <pc:docMk/>
                <pc:sldMk cId="3382214321" sldId="348"/>
                <pc2:cmMk id="{06EF45DE-A118-4A54-A9AE-A27AFD8C6837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12.559" v="10"/>
        <pc:sldMkLst>
          <pc:docMk/>
          <pc:sldMk cId="2615209068" sldId="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12.559" v="10"/>
              <pc2:cmMkLst xmlns:pc2="http://schemas.microsoft.com/office/powerpoint/2019/9/main/command">
                <pc:docMk/>
                <pc:sldMk cId="2615209068" sldId="352"/>
                <pc2:cmMk id="{2F0F6DBF-F9E7-44DC-B631-B36E8FE0EFA1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06.540" v="9"/>
        <pc:sldMkLst>
          <pc:docMk/>
          <pc:sldMk cId="3813980823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06.540" v="9"/>
              <pc2:cmMkLst xmlns:pc2="http://schemas.microsoft.com/office/powerpoint/2019/9/main/command">
                <pc:docMk/>
                <pc:sldMk cId="3813980823" sldId="357"/>
                <pc2:cmMk id="{D62237EB-5727-4A25-949D-04E7DF80D727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24.948" v="13"/>
        <pc:sldMkLst>
          <pc:docMk/>
          <pc:sldMk cId="1479040819" sldId="3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23.575" v="12"/>
              <pc2:cmMkLst xmlns:pc2="http://schemas.microsoft.com/office/powerpoint/2019/9/main/command">
                <pc:docMk/>
                <pc:sldMk cId="1479040819" sldId="364"/>
                <pc2:cmMk id="{FAEF246B-B924-4F49-9D33-D024031C6C0D}"/>
              </pc2:cmMkLst>
            </pc226:cmChg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24.948" v="13"/>
              <pc2:cmMkLst xmlns:pc2="http://schemas.microsoft.com/office/powerpoint/2019/9/main/command">
                <pc:docMk/>
                <pc:sldMk cId="1479040819" sldId="364"/>
                <pc2:cmMk id="{E9C4D5FA-6A6E-4416-8C7A-EC9F41F464F1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27.688" v="14"/>
        <pc:sldMkLst>
          <pc:docMk/>
          <pc:sldMk cId="3949099010" sldId="3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27.688" v="14"/>
              <pc2:cmMkLst xmlns:pc2="http://schemas.microsoft.com/office/powerpoint/2019/9/main/command">
                <pc:docMk/>
                <pc:sldMk cId="3949099010" sldId="366"/>
                <pc2:cmMk id="{5952DB46-ABDA-4860-9A45-045F27CE52A3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46.286" v="17"/>
        <pc:sldMkLst>
          <pc:docMk/>
          <pc:sldMk cId="2792178538" sldId="3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46.286" v="17"/>
              <pc2:cmMkLst xmlns:pc2="http://schemas.microsoft.com/office/powerpoint/2019/9/main/command">
                <pc:docMk/>
                <pc:sldMk cId="2792178538" sldId="370"/>
                <pc2:cmMk id="{CC2F7928-6993-403E-ACBE-86E48B89AB02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9:39.158" v="15"/>
        <pc:sldMkLst>
          <pc:docMk/>
          <pc:sldMk cId="1017350307" sldId="3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9:39.158" v="15"/>
              <pc2:cmMkLst xmlns:pc2="http://schemas.microsoft.com/office/powerpoint/2019/9/main/command">
                <pc:docMk/>
                <pc:sldMk cId="1017350307" sldId="377"/>
                <pc2:cmMk id="{0A77AFB6-3BBF-4F0E-8394-3B0AA0FBEF0D}"/>
              </pc2:cmMkLst>
            </pc226:cmChg>
          </p:ext>
        </pc:extLst>
      </pc:sldChg>
      <pc:sldChg chg="delCm">
        <pc:chgData name="Tadeáš Řáha" userId="f939a3b7-2ba3-439d-b179-32b91a71d892" providerId="ADAL" clId="{14EB4786-C3E7-4CC0-8C1E-686E5149C3D1}" dt="2024-04-09T11:28:59.272" v="7"/>
        <pc:sldMkLst>
          <pc:docMk/>
          <pc:sldMk cId="1631034414" sldId="3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deáš Řáha" userId="f939a3b7-2ba3-439d-b179-32b91a71d892" providerId="ADAL" clId="{14EB4786-C3E7-4CC0-8C1E-686E5149C3D1}" dt="2024-04-09T11:28:59.272" v="7"/>
              <pc2:cmMkLst xmlns:pc2="http://schemas.microsoft.com/office/powerpoint/2019/9/main/command">
                <pc:docMk/>
                <pc:sldMk cId="1631034414" sldId="378"/>
                <pc2:cmMk id="{A6695CF2-F5D7-4FBD-B85C-84032AA997AA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FE85BDB-286E-66DC-5BF4-C06D1A64C2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308AE8-26D1-CA7D-6F22-1E863CCDF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B700-67D7-4374-8AC7-90D981F6FD54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E809D5-9A5A-3252-9F18-CC2E9D6A8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DD3EBE-2465-6DE0-1F93-68BD1AC55F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16BC8-C7FD-4C4E-8293-681C520A6B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20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17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83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05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52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71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08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22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2EC3-B063-B385-BED0-D66BFF4C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EC6EED-BE4E-1406-65BB-512687A34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527BC9-09DD-E3FC-CDFC-35BAC40D4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2DCDA-0BAA-E733-03CF-7DE19D624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87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8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046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5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967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3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282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353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649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71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9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5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66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01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93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05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99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47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178990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228339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324267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373616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469544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518893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6148209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6641697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7600976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8094464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57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505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51167" y="1659280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0505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451167" y="3112047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0505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51167" y="4564814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0505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51167" y="6017581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505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451167" y="7470348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3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75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972" y="478973"/>
            <a:ext cx="8171542" cy="9361714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07085" y="2191657"/>
            <a:ext cx="9802733" cy="434824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5314" y="6734969"/>
            <a:ext cx="8554505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4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905501" y="1066800"/>
            <a:ext cx="11051367" cy="54731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0" y="6734969"/>
            <a:ext cx="11051367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57825" cy="10285413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46742" y="1"/>
            <a:ext cx="8839201" cy="4829260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46742" y="449943"/>
            <a:ext cx="8839201" cy="4379317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16571" y="7402286"/>
            <a:ext cx="9071430" cy="183664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7402286"/>
            <a:ext cx="8406754" cy="1836646"/>
          </a:xfrm>
        </p:spPr>
        <p:txBody>
          <a:bodyPr numCol="1" spcCol="360000" anchor="ctr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98207" y="1500555"/>
            <a:ext cx="8687738" cy="740228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6699802"/>
            <a:ext cx="8406754" cy="1836646"/>
          </a:xfrm>
        </p:spPr>
        <p:txBody>
          <a:bodyPr numCol="1" spcCol="360000" anchor="b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0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235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6229" y="7750464"/>
            <a:ext cx="14775543" cy="1371871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1097" y="4187907"/>
            <a:ext cx="15428687" cy="190430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767668" y="4467571"/>
            <a:ext cx="14775544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611086" y="6212221"/>
            <a:ext cx="14932126" cy="1418235"/>
          </a:xfrm>
        </p:spPr>
        <p:txBody>
          <a:bodyPr numCol="1" spcCol="360000" anchor="b">
            <a:normAutofit/>
          </a:bodyPr>
          <a:lstStyle>
            <a:lvl1pPr algn="ctr">
              <a:spcBef>
                <a:spcPts val="1200"/>
              </a:spcBef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4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509486"/>
            <a:ext cx="18288000" cy="3718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83770" y="0"/>
            <a:ext cx="7112001" cy="7620000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432800" y="1669144"/>
            <a:ext cx="9042402" cy="278674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432800" y="5740268"/>
            <a:ext cx="9042402" cy="3381828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7783178"/>
            <a:ext cx="7112001" cy="1738193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n"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461828" y="4223658"/>
            <a:ext cx="9042402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447562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4458" y="43543"/>
            <a:ext cx="7529286" cy="10241870"/>
          </a:xfrm>
          <a:effectLst>
            <a:outerShdw blurRad="101600" dist="76200" dir="10800000" algn="r" rotWithShape="0">
              <a:schemeClr val="tx1">
                <a:alpha val="93000"/>
              </a:scheme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9258" y="4335712"/>
            <a:ext cx="6499326" cy="431480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929258" y="3435827"/>
            <a:ext cx="6499326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85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81603" y="1209822"/>
            <a:ext cx="6124794" cy="9075591"/>
          </a:xfr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1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1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1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432977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432977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8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25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1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41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14" y="4100052"/>
            <a:ext cx="12772572" cy="1749509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009900" y="4254501"/>
            <a:ext cx="12268200" cy="1612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5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3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91999" y="6267232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191999" y="6789752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0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133055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185307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131604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183856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13015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1824059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417420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939940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640291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92543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38840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91092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8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296418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348670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294967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347219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293517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345769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00882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53134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599431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51683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597981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50233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75022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81449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434349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40776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34348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2093675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500102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2093674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7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2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31235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682245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083662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334672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2470234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41701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431235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682245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083662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334672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12470234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721244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431235" y="525299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083662" y="5252990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2470234" y="524041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431235" y="882354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7083662" y="8823547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2470234" y="881096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75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25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75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25"/>
                            </p:stCondLst>
                            <p:childTnLst>
                              <p:par>
                                <p:cTn id="7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25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2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/>
      <p:bldP spid="3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4163784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9922" y="7278064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61432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957286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9565" y="2338510"/>
            <a:ext cx="7992433" cy="144971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229686" y="963072"/>
            <a:ext cx="10212807" cy="1312729"/>
          </a:xfrm>
          <a:noFill/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07834" y="5828346"/>
            <a:ext cx="7992433" cy="1449719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3178" y="7278065"/>
            <a:ext cx="10567811" cy="1312729"/>
          </a:xfrm>
          <a:noFill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6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86221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1967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486221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612632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248378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612632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35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2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3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16743" y="870856"/>
            <a:ext cx="15254514" cy="35560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947886" y="4426859"/>
            <a:ext cx="13008982" cy="427264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9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6"/>
          <p:cNvGrpSpPr/>
          <p:nvPr userDrawn="1"/>
        </p:nvGrpSpPr>
        <p:grpSpPr>
          <a:xfrm>
            <a:off x="1581149" y="3053187"/>
            <a:ext cx="4187961" cy="4128938"/>
            <a:chOff x="3326919" y="1476686"/>
            <a:chExt cx="5264701" cy="5190503"/>
          </a:xfrm>
        </p:grpSpPr>
        <p:sp>
          <p:nvSpPr>
            <p:cNvPr id="7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5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01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" name="グループ化 23"/>
          <p:cNvGrpSpPr/>
          <p:nvPr userDrawn="1"/>
        </p:nvGrpSpPr>
        <p:grpSpPr>
          <a:xfrm>
            <a:off x="7124851" y="3077444"/>
            <a:ext cx="4187962" cy="4128938"/>
            <a:chOff x="3326919" y="1476686"/>
            <a:chExt cx="5264702" cy="5190503"/>
          </a:xfrm>
        </p:grpSpPr>
        <p:sp>
          <p:nvSpPr>
            <p:cNvPr id="11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25"/>
            <p:cNvSpPr txBox="1"/>
            <p:nvPr userDrawn="1"/>
          </p:nvSpPr>
          <p:spPr>
            <a:xfrm>
              <a:off x="7380119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02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4" name="グループ化 27"/>
          <p:cNvGrpSpPr/>
          <p:nvPr userDrawn="1"/>
        </p:nvGrpSpPr>
        <p:grpSpPr>
          <a:xfrm>
            <a:off x="12668553" y="3077444"/>
            <a:ext cx="4187961" cy="4128938"/>
            <a:chOff x="3326919" y="1476686"/>
            <a:chExt cx="5264701" cy="5190503"/>
          </a:xfrm>
        </p:grpSpPr>
        <p:sp>
          <p:nvSpPr>
            <p:cNvPr id="15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29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03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フリーフォーム 32"/>
          <p:cNvSpPr/>
          <p:nvPr userDrawn="1"/>
        </p:nvSpPr>
        <p:spPr>
          <a:xfrm rot="2700000">
            <a:off x="6365163" y="2264552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1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1117600"/>
            <a:ext cx="11427832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297006" y="1393371"/>
            <a:ext cx="10178194" cy="2873828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0741" y="5067509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90740" y="5590029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390741" y="7313560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390740" y="7836080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90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5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59199" y="0"/>
            <a:ext cx="5384801" cy="62411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4042230"/>
            <a:ext cx="3643086" cy="2198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45597" y="947057"/>
            <a:ext cx="5341259" cy="369751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20560" y="6361143"/>
            <a:ext cx="3004459" cy="39242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406769" y="6361143"/>
            <a:ext cx="4593212" cy="3029367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4688452" y="2017486"/>
            <a:ext cx="3599547" cy="264794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551544" y="2402118"/>
            <a:ext cx="3091543" cy="148771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>
            <a:off x="9545781" y="4776560"/>
            <a:ext cx="8045529" cy="301171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545780" y="7899400"/>
            <a:ext cx="792941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3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83445" y="0"/>
            <a:ext cx="4560556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" y="4238172"/>
            <a:ext cx="4365737" cy="59434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643" y="584200"/>
            <a:ext cx="3998694" cy="3494314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260109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2267635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5275161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953828" y="5740400"/>
            <a:ext cx="10334171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8389260" y="6110511"/>
            <a:ext cx="9422751" cy="3077027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7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5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1" grpId="0" animBg="1"/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211639" y="1795311"/>
            <a:ext cx="11263564" cy="366295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1638" y="5683347"/>
            <a:ext cx="11263563" cy="3318791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19198" y="1063076"/>
            <a:ext cx="3868615" cy="8159261"/>
            <a:chOff x="5345723" y="1420837"/>
            <a:chExt cx="3868615" cy="815926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" name="Oval 10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Rectangle: Rounded Corners 11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Oval 7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134812" y="2215736"/>
            <a:ext cx="3237386" cy="585082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9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2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2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2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2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422743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1422743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245671" y="2144055"/>
            <a:ext cx="3796659" cy="8007499"/>
            <a:chOff x="5345723" y="1420837"/>
            <a:chExt cx="3868615" cy="8159261"/>
          </a:xfrm>
        </p:grpSpPr>
        <p:sp>
          <p:nvSpPr>
            <p:cNvPr id="23" name="Rectangle: Rounded Corners 22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" name="Oval 27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Rectangle: Rounded Corners 28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Oval 24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: Rounded Corners 26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33330" y="3249629"/>
            <a:ext cx="3221341" cy="589127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0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75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25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25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75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35536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04273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73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451799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020536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020536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81953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50690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650690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5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638622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207359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207359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127994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96731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96731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38622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7359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207359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27994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696731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696731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2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9144000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264510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5026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15026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973997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542734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542734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64510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15026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15026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973997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542734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542734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9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75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5428" y="449943"/>
            <a:ext cx="8708571" cy="46919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01598" y="5392515"/>
            <a:ext cx="9144000" cy="3969198"/>
          </a:xfr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3500000">
            <a:off x="9007243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957757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Straight Connector 14"/>
          <p:cNvCxnSpPr>
            <a:stCxn id="12" idx="2"/>
            <a:endCxn id="14" idx="1"/>
          </p:cNvCxnSpPr>
          <p:nvPr userDrawn="1"/>
        </p:nvCxnSpPr>
        <p:spPr>
          <a:xfrm flipV="1">
            <a:off x="9723543" y="5141913"/>
            <a:ext cx="3234214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 userDrawn="1"/>
        </p:nvCxnSpPr>
        <p:spPr>
          <a:xfrm>
            <a:off x="13323517" y="5141913"/>
            <a:ext cx="496448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663850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243393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857977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23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25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 animBg="1"/>
      <p:bldP spid="14" grpId="0" animBg="1"/>
      <p:bldP spid="2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3938" y="2641600"/>
            <a:ext cx="15440125" cy="235411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3938" y="5297715"/>
            <a:ext cx="15440125" cy="3401786"/>
          </a:xfr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7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endCxn id="6" idx="1"/>
          </p:cNvCxnSpPr>
          <p:nvPr userDrawn="1"/>
        </p:nvCxnSpPr>
        <p:spPr>
          <a:xfrm flipV="1">
            <a:off x="0" y="5141913"/>
            <a:ext cx="4374975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374975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61120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9" idx="1"/>
          </p:cNvCxnSpPr>
          <p:nvPr userDrawn="1"/>
        </p:nvCxnSpPr>
        <p:spPr>
          <a:xfrm>
            <a:off x="4740735" y="5141913"/>
            <a:ext cx="42203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2"/>
          </p:cNvCxnSpPr>
          <p:nvPr userDrawn="1"/>
        </p:nvCxnSpPr>
        <p:spPr>
          <a:xfrm flipV="1">
            <a:off x="9144000" y="5324793"/>
            <a:ext cx="0" cy="49606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100068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679611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393975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48934" y="1175656"/>
            <a:ext cx="8710776" cy="521874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8934" y="3748743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79756" y="5238743"/>
            <a:ext cx="6893219" cy="95389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548934" y="6533030"/>
            <a:ext cx="8263077" cy="289922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9144000" y="1"/>
            <a:ext cx="0" cy="18147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961120" y="1814732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820186" y="491902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730462" y="2097618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45723" y="2948115"/>
            <a:ext cx="3401186" cy="4099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7086" y="2948115"/>
            <a:ext cx="5155554" cy="193337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36386" y="4998015"/>
            <a:ext cx="4406254" cy="4349185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961120" y="4998015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Straight Connector 15"/>
          <p:cNvCxnSpPr>
            <a:stCxn id="15" idx="0"/>
            <a:endCxn id="8" idx="2"/>
          </p:cNvCxnSpPr>
          <p:nvPr userDrawn="1"/>
        </p:nvCxnSpPr>
        <p:spPr>
          <a:xfrm flipV="1">
            <a:off x="9144000" y="2180492"/>
            <a:ext cx="0" cy="28175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412888" y="3908288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41090" y="5514004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25" name="Straight Connector 24"/>
          <p:cNvCxnSpPr>
            <a:endCxn id="15" idx="2"/>
          </p:cNvCxnSpPr>
          <p:nvPr userDrawn="1"/>
        </p:nvCxnSpPr>
        <p:spPr>
          <a:xfrm flipV="1">
            <a:off x="9143999" y="5363775"/>
            <a:ext cx="1" cy="4921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3599886" y="6352198"/>
            <a:ext cx="4197611" cy="2784724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9541090" y="6358081"/>
            <a:ext cx="3957196" cy="2778841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0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48016" y="187331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300514" y="1814732"/>
            <a:ext cx="13686971" cy="52106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4661707" y="6548414"/>
            <a:ext cx="8964587" cy="953894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cxnSp>
        <p:nvCxnSpPr>
          <p:cNvPr id="7" name="Straight Connector 6"/>
          <p:cNvCxnSpPr>
            <a:stCxn id="5" idx="0"/>
          </p:cNvCxnSpPr>
          <p:nvPr userDrawn="1"/>
        </p:nvCxnSpPr>
        <p:spPr>
          <a:xfrm flipV="1">
            <a:off x="9144000" y="2"/>
            <a:ext cx="0" cy="18147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9477830" y="7634514"/>
            <a:ext cx="7479038" cy="150240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61120" y="7634514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 flipV="1">
            <a:off x="9144000" y="8000274"/>
            <a:ext cx="0" cy="22851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75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stCxn id="15" idx="0"/>
          </p:cNvCxnSpPr>
          <p:nvPr userDrawn="1"/>
        </p:nvCxnSpPr>
        <p:spPr>
          <a:xfrm flipH="1" flipV="1">
            <a:off x="9144000" y="2"/>
            <a:ext cx="1" cy="4937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5" idx="3"/>
          </p:cNvCxnSpPr>
          <p:nvPr userDrawn="1"/>
        </p:nvCxnSpPr>
        <p:spPr>
          <a:xfrm flipH="1">
            <a:off x="9348788" y="5142707"/>
            <a:ext cx="89392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 userDrawn="1"/>
        </p:nvSpPr>
        <p:spPr>
          <a:xfrm>
            <a:off x="8939213" y="493791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Straight Connector 20"/>
          <p:cNvCxnSpPr>
            <a:endCxn id="15" idx="1"/>
          </p:cNvCxnSpPr>
          <p:nvPr userDrawn="1"/>
        </p:nvCxnSpPr>
        <p:spPr>
          <a:xfrm>
            <a:off x="0" y="5142706"/>
            <a:ext cx="893921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702629" y="4226328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405258" y="4226327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770115" y="5559422"/>
            <a:ext cx="6747769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770115" y="6248120"/>
            <a:ext cx="6747769" cy="2808793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494173" y="5171734"/>
            <a:ext cx="4513256" cy="55982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3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58514" y="449943"/>
            <a:ext cx="8653497" cy="890507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Right Triangle 6"/>
          <p:cNvSpPr/>
          <p:nvPr userDrawn="1"/>
        </p:nvSpPr>
        <p:spPr>
          <a:xfrm rot="2700000">
            <a:off x="8693952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Straight Connector 8"/>
          <p:cNvCxnSpPr>
            <a:stCxn id="7" idx="2"/>
          </p:cNvCxnSpPr>
          <p:nvPr userDrawn="1"/>
        </p:nvCxnSpPr>
        <p:spPr>
          <a:xfrm flipH="1" flipV="1">
            <a:off x="3860203" y="5141913"/>
            <a:ext cx="4710851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91457" y="5297773"/>
            <a:ext cx="7536543" cy="405724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>
            <a:endCxn id="7" idx="2"/>
          </p:cNvCxnSpPr>
          <p:nvPr userDrawn="1"/>
        </p:nvCxnSpPr>
        <p:spPr>
          <a:xfrm>
            <a:off x="0" y="5141117"/>
            <a:ext cx="8571054" cy="1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387919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1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896270" y="742349"/>
            <a:ext cx="8403930" cy="84423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7701643" cy="387919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2700000">
            <a:off x="7097712" y="757713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Diamond 20"/>
          <p:cNvSpPr/>
          <p:nvPr userDrawn="1"/>
        </p:nvSpPr>
        <p:spPr>
          <a:xfrm rot="2700000">
            <a:off x="9650412" y="502670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iamond 21"/>
          <p:cNvSpPr/>
          <p:nvPr userDrawn="1"/>
        </p:nvSpPr>
        <p:spPr>
          <a:xfrm rot="2700000">
            <a:off x="12242396" y="242366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3600" y="747677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52143" y="7543104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896270" y="4927355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44813" y="4993685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45500" y="2323600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694043" y="2389930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4300200" y="742349"/>
            <a:ext cx="39878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9186199" y="3303099"/>
            <a:ext cx="2064368" cy="1640869"/>
            <a:chOff x="9186199" y="2684120"/>
            <a:chExt cx="2064368" cy="1640869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772054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10519742" y="4568879"/>
            <a:ext cx="1083911" cy="2385613"/>
            <a:chOff x="10519742" y="3949900"/>
            <a:chExt cx="1083911" cy="2385613"/>
          </a:xfrm>
        </p:grpSpPr>
        <p:sp>
          <p:nvSpPr>
            <p:cNvPr id="22" name="Freeform: Shape 21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0791080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186199" y="6579402"/>
            <a:ext cx="2064368" cy="1640869"/>
            <a:chOff x="9186199" y="5960423"/>
            <a:chExt cx="2064368" cy="1640869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9778466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7037432" y="6579402"/>
            <a:ext cx="2064368" cy="1640869"/>
            <a:chOff x="7037432" y="5960423"/>
            <a:chExt cx="2064368" cy="1640869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757747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6684347" y="4568880"/>
            <a:ext cx="1083909" cy="2385611"/>
            <a:chOff x="6684347" y="3949901"/>
            <a:chExt cx="1083909" cy="2385611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6804493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7037433" y="3303099"/>
            <a:ext cx="2064366" cy="1640869"/>
            <a:chOff x="7037433" y="2684120"/>
            <a:chExt cx="2064366" cy="1640869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7751335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06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422743" y="2851569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22743" y="3374089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67513" y="518570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67513" y="5708221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7519833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8042353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57318" y="2866076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57318" y="3388596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97209" y="5200208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97209" y="5722728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457318" y="753434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57318" y="8056860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70" name="Straight Connector 69"/>
          <p:cNvCxnSpPr>
            <a:stCxn id="42" idx="0"/>
            <a:endCxn id="57" idx="1"/>
          </p:cNvCxnSpPr>
          <p:nvPr userDrawn="1"/>
        </p:nvCxnSpPr>
        <p:spPr>
          <a:xfrm rot="5400000" flipH="1" flipV="1">
            <a:off x="10489928" y="2754230"/>
            <a:ext cx="566961" cy="1298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9"/>
          <p:cNvCxnSpPr>
            <a:stCxn id="43" idx="3"/>
            <a:endCxn id="59" idx="1"/>
          </p:cNvCxnSpPr>
          <p:nvPr userDrawn="1"/>
        </p:nvCxnSpPr>
        <p:spPr>
          <a:xfrm flipV="1">
            <a:off x="11482295" y="5454215"/>
            <a:ext cx="585218" cy="30747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9"/>
          <p:cNvCxnSpPr>
            <a:endCxn id="61" idx="1"/>
          </p:cNvCxnSpPr>
          <p:nvPr userDrawn="1"/>
        </p:nvCxnSpPr>
        <p:spPr>
          <a:xfrm flipV="1">
            <a:off x="10124075" y="7788347"/>
            <a:ext cx="1298668" cy="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69"/>
          <p:cNvCxnSpPr>
            <a:stCxn id="63" idx="3"/>
            <a:endCxn id="47" idx="0"/>
          </p:cNvCxnSpPr>
          <p:nvPr userDrawn="1"/>
        </p:nvCxnSpPr>
        <p:spPr>
          <a:xfrm>
            <a:off x="6803264" y="3134590"/>
            <a:ext cx="1300091" cy="55245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9"/>
          <p:cNvCxnSpPr>
            <a:stCxn id="67" idx="3"/>
          </p:cNvCxnSpPr>
          <p:nvPr userDrawn="1"/>
        </p:nvCxnSpPr>
        <p:spPr>
          <a:xfrm flipV="1">
            <a:off x="6803264" y="7786031"/>
            <a:ext cx="1300091" cy="16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9"/>
          <p:cNvCxnSpPr>
            <a:stCxn id="65" idx="3"/>
            <a:endCxn id="46" idx="1"/>
          </p:cNvCxnSpPr>
          <p:nvPr userDrawn="1"/>
        </p:nvCxnSpPr>
        <p:spPr>
          <a:xfrm>
            <a:off x="6143155" y="5468722"/>
            <a:ext cx="661338" cy="2929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25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25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2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25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25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25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2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25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25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25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25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25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725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25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725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25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25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225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74414" y="3239873"/>
            <a:ext cx="2492554" cy="2704071"/>
            <a:chOff x="9261873" y="2748729"/>
            <a:chExt cx="2492554" cy="2704071"/>
          </a:xfrm>
        </p:grpSpPr>
        <p:sp>
          <p:nvSpPr>
            <p:cNvPr id="18" name="Freeform: Shape 17"/>
            <p:cNvSpPr/>
            <p:nvPr userDrawn="1"/>
          </p:nvSpPr>
          <p:spPr>
            <a:xfrm rot="5400000">
              <a:off x="9156114" y="2854488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0607494" y="342882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961453" y="5775765"/>
            <a:ext cx="2704071" cy="2492554"/>
            <a:chOff x="9058438" y="5277001"/>
            <a:chExt cx="2704071" cy="2492554"/>
          </a:xfrm>
        </p:grpSpPr>
        <p:sp>
          <p:nvSpPr>
            <p:cNvPr id="19" name="Freeform: Shape 18"/>
            <p:cNvSpPr/>
            <p:nvPr userDrawn="1"/>
          </p:nvSpPr>
          <p:spPr>
            <a:xfrm rot="10800000">
              <a:off x="9058438" y="5277001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0607494" y="6523277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6638852" y="5564249"/>
            <a:ext cx="2492554" cy="2704071"/>
            <a:chOff x="6735837" y="5065485"/>
            <a:chExt cx="2492554" cy="2704071"/>
          </a:xfrm>
        </p:grpSpPr>
        <p:sp>
          <p:nvSpPr>
            <p:cNvPr id="20" name="Freeform: Shape 19"/>
            <p:cNvSpPr/>
            <p:nvPr userDrawn="1"/>
          </p:nvSpPr>
          <p:spPr>
            <a:xfrm rot="16200000">
              <a:off x="6630078" y="5171244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45394" y="652327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6638851" y="3245110"/>
            <a:ext cx="2704071" cy="2492554"/>
            <a:chOff x="6735836" y="2746346"/>
            <a:chExt cx="2704071" cy="2492554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735836" y="2746346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7245393" y="3428824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52224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52224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52224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52224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7639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97639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97639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97639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8" name="Straight Connector 69"/>
          <p:cNvCxnSpPr>
            <a:stCxn id="22" idx="0"/>
            <a:endCxn id="30" idx="1"/>
          </p:cNvCxnSpPr>
          <p:nvPr userDrawn="1"/>
        </p:nvCxnSpPr>
        <p:spPr>
          <a:xfrm rot="5400000" flipH="1" flipV="1">
            <a:off x="11175827" y="3043573"/>
            <a:ext cx="572624" cy="11801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23" idx="3"/>
            <a:endCxn id="32" idx="1"/>
          </p:cNvCxnSpPr>
          <p:nvPr userDrawn="1"/>
        </p:nvCxnSpPr>
        <p:spPr>
          <a:xfrm flipV="1">
            <a:off x="11201724" y="6803744"/>
            <a:ext cx="850500" cy="5414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4" idx="3"/>
            <a:endCxn id="25" idx="0"/>
          </p:cNvCxnSpPr>
          <p:nvPr userDrawn="1"/>
        </p:nvCxnSpPr>
        <p:spPr>
          <a:xfrm>
            <a:off x="6243585" y="3347345"/>
            <a:ext cx="1250431" cy="580243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6" idx="3"/>
            <a:endCxn id="24" idx="1"/>
          </p:cNvCxnSpPr>
          <p:nvPr userDrawn="1"/>
        </p:nvCxnSpPr>
        <p:spPr>
          <a:xfrm>
            <a:off x="6243585" y="6803744"/>
            <a:ext cx="904824" cy="541464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339358" y="535759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7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75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75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75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75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75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75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7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75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75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75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4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52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3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4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  <a:solidFill>
            <a:schemeClr val="accent4"/>
          </a:solidFill>
        </p:grpSpPr>
        <p:sp>
          <p:nvSpPr>
            <p:cNvPr id="56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7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8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6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1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2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900545" y="531190"/>
            <a:ext cx="7317336" cy="454812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00545" y="6289803"/>
            <a:ext cx="7317336" cy="2696893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784668" y="319715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784668" y="460332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784668" y="5992229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84667" y="7367235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0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-1809750"/>
            <a:ext cx="7848623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cs-CZ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1440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07570" y="2017486"/>
            <a:ext cx="10077098" cy="4218144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5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6139543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8286" y="7068457"/>
            <a:ext cx="8069942" cy="210457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2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662640" y="-1809750"/>
            <a:ext cx="7986482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cs-CZ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995877" y="2017486"/>
            <a:ext cx="10077098" cy="421814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66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51543" y="1499621"/>
            <a:ext cx="7358743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0872" y="1645273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634389" y="1275513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3672" y="1236830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8080872" y="3225194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634389" y="2855434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33672" y="2816751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080872" y="4805115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634389" y="4435355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433672" y="4396672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0872" y="6385036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634389" y="6015276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433672" y="5976593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080872" y="7964958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1634389" y="7595198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1433672" y="7556515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32014" y="-474435"/>
            <a:ext cx="969207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86699" y="5472637"/>
            <a:ext cx="101296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479020"/>
            <a:ext cx="18288000" cy="67491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26046" y="1806763"/>
            <a:ext cx="7321268" cy="2651465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490743" y="5219927"/>
            <a:ext cx="7321268" cy="2651465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660069" y="2537509"/>
            <a:ext cx="7072087" cy="521039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977745" y="2537509"/>
            <a:ext cx="8612593" cy="265794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8977744" y="4946074"/>
            <a:ext cx="8612593" cy="1219199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977744" y="6414656"/>
            <a:ext cx="8612593" cy="1333248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n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1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9789" y="2642332"/>
            <a:ext cx="16128423" cy="5000749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/>
              <a:t>TEXT GOES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6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76452" y="490877"/>
            <a:ext cx="10218618" cy="930365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833994"/>
            <a:ext cx="10308772" cy="309937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/>
              <a:t>Slide Title Goes Here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457" y="3916250"/>
            <a:ext cx="6767286" cy="1933008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91457" y="6020820"/>
            <a:ext cx="6767286" cy="3494314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463307"/>
            <a:ext cx="15679611" cy="769258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14925" y="7675418"/>
            <a:ext cx="8058150" cy="199307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1"/>
              </a:buClr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70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2309" y="3817256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2309" y="8554850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0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558971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04195" y="7675418"/>
            <a:ext cx="8058150" cy="1993074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400961" y="8385617"/>
            <a:ext cx="9346755" cy="1083126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8244115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1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60455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59930" y="8385617"/>
            <a:ext cx="9346755" cy="10831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76452" y="490877"/>
            <a:ext cx="10218618" cy="930365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833994"/>
            <a:ext cx="10308772" cy="309937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457" y="3916250"/>
            <a:ext cx="6767286" cy="1933008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91457" y="6020820"/>
            <a:ext cx="6767286" cy="3494314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and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bg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63705" y="990316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9383137" y="615268"/>
            <a:ext cx="8198047" cy="37156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tx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04325" y="1344326"/>
            <a:ext cx="2333866" cy="517819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444945" y="615268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5565" y="1747070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383138" y="4367721"/>
            <a:ext cx="8198047" cy="154996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2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-1"/>
            <a:ext cx="9144000" cy="10285413"/>
          </a:xfrm>
          <a:solidFill>
            <a:schemeClr val="tx1">
              <a:alpha val="50000"/>
            </a:schemeClr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9677400" y="833993"/>
            <a:ext cx="8058150" cy="5000749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677400" y="5900795"/>
            <a:ext cx="8058150" cy="3504461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2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776845" y="7135091"/>
            <a:ext cx="14734309" cy="289560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3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9789" y="2642332"/>
            <a:ext cx="16128423" cy="5000749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7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/>
              <a:t>Word</a:t>
            </a:r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0000</a:t>
            </a:r>
            <a:endParaRPr kumimoji="1" lang="ja-JP" altLang="en-US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0000</a:t>
            </a:r>
            <a:endParaRPr kumimoji="1" lang="ja-JP" alt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0000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7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/>
              <a:t>Slide Title </a:t>
            </a:r>
            <a:br>
              <a:rPr kumimoji="1" lang="en-US" altLang="ja-JP"/>
            </a:br>
            <a:r>
              <a:rPr kumimoji="1" lang="en-US" altLang="ja-JP"/>
              <a:t>Goes Here</a:t>
            </a:r>
            <a:endParaRPr kumimoji="1"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1543163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2065683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4093031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4615551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30971" y="6669057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30971" y="7191577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6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75022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/>
              <a:t>Slide Title</a:t>
            </a:r>
            <a:endParaRPr kumimoji="1"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81449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434349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40776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34348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2093675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500102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Heading Goes Here</a:t>
            </a:r>
            <a:endParaRPr kumimoji="1" lang="ja-JP" altLang="en-US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2093674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6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7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2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2675278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3197798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5225146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5747666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8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1543163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2065683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4093031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4615551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30971" y="6669057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30971" y="7191577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0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962594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831966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1456082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2415361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2284733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2908849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386812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373750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436161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532089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519026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581438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677366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664303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726715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75068" y="8226430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774441" y="8095802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175068" y="8719918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9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25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D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17079238" y="9557359"/>
            <a:ext cx="726510" cy="728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799"/>
            <a:ext cx="17259909" cy="216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2674712"/>
            <a:ext cx="17336022" cy="658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06" r:id="rId3"/>
    <p:sldLayoutId id="2147483713" r:id="rId4"/>
    <p:sldLayoutId id="2147483721" r:id="rId5"/>
    <p:sldLayoutId id="2147483730" r:id="rId6"/>
    <p:sldLayoutId id="2147483744" r:id="rId7"/>
    <p:sldLayoutId id="2147483719" r:id="rId8"/>
    <p:sldLayoutId id="2147483712" r:id="rId9"/>
    <p:sldLayoutId id="2147483765" r:id="rId10"/>
    <p:sldLayoutId id="2147483773" r:id="rId11"/>
    <p:sldLayoutId id="2147483705" r:id="rId12"/>
    <p:sldLayoutId id="2147483766" r:id="rId13"/>
    <p:sldLayoutId id="2147483714" r:id="rId14"/>
    <p:sldLayoutId id="2147483725" r:id="rId15"/>
    <p:sldLayoutId id="2147483745" r:id="rId16"/>
    <p:sldLayoutId id="2147483717" r:id="rId17"/>
    <p:sldLayoutId id="2147483718" r:id="rId18"/>
    <p:sldLayoutId id="2147483726" r:id="rId19"/>
    <p:sldLayoutId id="2147483720" r:id="rId20"/>
    <p:sldLayoutId id="2147483722" r:id="rId21"/>
    <p:sldLayoutId id="2147483768" r:id="rId22"/>
    <p:sldLayoutId id="2147483723" r:id="rId23"/>
    <p:sldLayoutId id="2147483724" r:id="rId24"/>
    <p:sldLayoutId id="2147483732" r:id="rId25"/>
    <p:sldLayoutId id="2147483738" r:id="rId26"/>
    <p:sldLayoutId id="2147483727" r:id="rId27"/>
    <p:sldLayoutId id="2147483728" r:id="rId28"/>
    <p:sldLayoutId id="2147483729" r:id="rId29"/>
    <p:sldLayoutId id="2147483731" r:id="rId30"/>
    <p:sldLayoutId id="2147483734" r:id="rId31"/>
    <p:sldLayoutId id="2147483735" r:id="rId32"/>
    <p:sldLayoutId id="2147483737" r:id="rId33"/>
    <p:sldLayoutId id="2147483741" r:id="rId34"/>
    <p:sldLayoutId id="2147483742" r:id="rId35"/>
    <p:sldLayoutId id="2147483746" r:id="rId36"/>
    <p:sldLayoutId id="2147483747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7" r:id="rId45"/>
    <p:sldLayoutId id="2147483756" r:id="rId46"/>
    <p:sldLayoutId id="2147483758" r:id="rId47"/>
    <p:sldLayoutId id="2147483759" r:id="rId48"/>
    <p:sldLayoutId id="2147483760" r:id="rId49"/>
    <p:sldLayoutId id="2147483761" r:id="rId50"/>
    <p:sldLayoutId id="2147483764" r:id="rId51"/>
    <p:sldLayoutId id="2147483767" r:id="rId52"/>
    <p:sldLayoutId id="2147483769" r:id="rId53"/>
    <p:sldLayoutId id="2147483775" r:id="rId54"/>
    <p:sldLayoutId id="2147483776" r:id="rId5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D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800"/>
            <a:ext cx="17259909" cy="87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1758330"/>
            <a:ext cx="17336022" cy="750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2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71" r:id="rId3"/>
    <p:sldLayoutId id="2147483716" r:id="rId4"/>
    <p:sldLayoutId id="2147483733" r:id="rId5"/>
    <p:sldLayoutId id="2147483736" r:id="rId6"/>
    <p:sldLayoutId id="2147483739" r:id="rId7"/>
    <p:sldLayoutId id="2147483740" r:id="rId8"/>
    <p:sldLayoutId id="2147483770" r:id="rId9"/>
    <p:sldLayoutId id="2147483743" r:id="rId10"/>
    <p:sldLayoutId id="2147483774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4193" y="1148890"/>
            <a:ext cx="15679611" cy="1092200"/>
          </a:xfrm>
        </p:spPr>
        <p:txBody>
          <a:bodyPr>
            <a:normAutofit/>
          </a:bodyPr>
          <a:lstStyle/>
          <a:p>
            <a:r>
              <a:rPr lang="cs-CZ" altLang="ja-JP" sz="7200" dirty="0">
                <a:solidFill>
                  <a:srgbClr val="FDB700"/>
                </a:solidFill>
              </a:rPr>
              <a:t>Včasná léčba minimalizuje následky</a:t>
            </a:r>
            <a:endParaRPr kumimoji="1" lang="ja-JP" altLang="en-US" sz="7200" dirty="0">
              <a:solidFill>
                <a:srgbClr val="FDB7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04192" y="2129113"/>
            <a:ext cx="15679611" cy="769258"/>
          </a:xfrm>
        </p:spPr>
        <p:txBody>
          <a:bodyPr>
            <a:normAutofit/>
          </a:bodyPr>
          <a:lstStyle/>
          <a:p>
            <a:r>
              <a:rPr kumimoji="1" lang="cs-CZ" altLang="ja-JP" sz="3200" dirty="0">
                <a:solidFill>
                  <a:schemeClr val="bg1"/>
                </a:solidFill>
              </a:rPr>
              <a:t>Osvětová kampaň pro </a:t>
            </a:r>
            <a:r>
              <a:rPr kumimoji="1" lang="cs-CZ" altLang="ja-JP" sz="3200" dirty="0" err="1">
                <a:solidFill>
                  <a:schemeClr val="bg1"/>
                </a:solidFill>
              </a:rPr>
              <a:t>Scheuermannovu</a:t>
            </a:r>
            <a:r>
              <a:rPr kumimoji="1" lang="cs-CZ" altLang="ja-JP" sz="3200" dirty="0">
                <a:solidFill>
                  <a:schemeClr val="bg1"/>
                </a:solidFill>
              </a:rPr>
              <a:t> chorobu a jiné vady páteře v ČR a SR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7"/>
          </p:nvPr>
        </p:nvSpPr>
        <p:spPr>
          <a:xfrm>
            <a:off x="5114921" y="7143449"/>
            <a:ext cx="8058150" cy="1993074"/>
          </a:xfrm>
        </p:spPr>
        <p:txBody>
          <a:bodyPr>
            <a:normAutofit/>
          </a:bodyPr>
          <a:lstStyle/>
          <a:p>
            <a:r>
              <a:rPr kumimoji="1" lang="cs-CZ" altLang="ja-JP" sz="2400" dirty="0"/>
              <a:t>Bc. Tadeáš Řáha</a:t>
            </a:r>
            <a:endParaRPr kumimoji="1" lang="en-US" altLang="ja-JP" sz="2400" dirty="0"/>
          </a:p>
          <a:p>
            <a:r>
              <a:rPr kumimoji="1" lang="cs-CZ" altLang="ja-JP" sz="2400" dirty="0"/>
              <a:t>Katedra marketingové komunikace a PR</a:t>
            </a:r>
          </a:p>
          <a:p>
            <a:r>
              <a:rPr kumimoji="1" lang="cs-CZ" altLang="ja-JP" sz="2400" dirty="0"/>
              <a:t>Institut komunikačních studií a žurnalistiky</a:t>
            </a:r>
          </a:p>
          <a:p>
            <a:r>
              <a:rPr kumimoji="1" lang="cs-CZ" altLang="ja-JP" sz="2400" dirty="0"/>
              <a:t>Fakulta sociálních věd Univerzity Karlovy</a:t>
            </a:r>
            <a:endParaRPr kumimoji="1" lang="ja-JP" altLang="en-US" sz="2400" dirty="0"/>
          </a:p>
        </p:txBody>
      </p:sp>
      <p:pic>
        <p:nvPicPr>
          <p:cNvPr id="4" name="Obrázek 3" descr="Obsah obrázku symbol, Grafika, nachový, Barevnost&#10;&#10;Popis byl vytvořen automaticky">
            <a:extLst>
              <a:ext uri="{FF2B5EF4-FFF2-40B4-BE49-F238E27FC236}">
                <a16:creationId xmlns:a16="http://schemas.microsoft.com/office/drawing/2014/main" id="{2C6A3BDF-F10F-B253-7642-A78FA819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58" y="3896960"/>
            <a:ext cx="16668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21608" y="-105558"/>
            <a:ext cx="11051367" cy="3678168"/>
          </a:xfrm>
        </p:spPr>
        <p:txBody>
          <a:bodyPr/>
          <a:lstStyle/>
          <a:p>
            <a:br>
              <a:rPr kumimoji="1" lang="en-US" altLang="ja-JP" dirty="0"/>
            </a:br>
            <a:r>
              <a:rPr kumimoji="1" lang="cs-CZ" altLang="ja-JP" dirty="0">
                <a:solidFill>
                  <a:schemeClr val="accent1"/>
                </a:solidFill>
              </a:rPr>
              <a:t>ZÁKLADNÍ </a:t>
            </a:r>
            <a:br>
              <a:rPr kumimoji="1" lang="cs-CZ" altLang="ja-JP" dirty="0">
                <a:solidFill>
                  <a:schemeClr val="accent1"/>
                </a:solidFill>
              </a:rPr>
            </a:br>
            <a:r>
              <a:rPr kumimoji="1" lang="cs-CZ" altLang="ja-JP" dirty="0">
                <a:solidFill>
                  <a:schemeClr val="accent1"/>
                </a:solidFill>
              </a:rPr>
              <a:t>FAKTA II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21608" y="3593875"/>
            <a:ext cx="11051367" cy="196453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 err="1"/>
              <a:t>Hyperkyfóza</a:t>
            </a:r>
            <a:r>
              <a:rPr kumimoji="1" lang="cs-CZ" altLang="ja-JP" sz="2800" dirty="0"/>
              <a:t> není </a:t>
            </a:r>
            <a:r>
              <a:rPr kumimoji="1" lang="cs-CZ" altLang="ja-JP" sz="2800" dirty="0" err="1"/>
              <a:t>korigovatelná</a:t>
            </a:r>
            <a:r>
              <a:rPr kumimoji="1" lang="cs-CZ" altLang="ja-JP" sz="2800" dirty="0"/>
              <a:t> &gt; postižené dítě se nemůže samo přestat hrbit (rodiče mají tendenci svalovat vinu na dítě)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Postihuje častěji chlapce, ale </a:t>
            </a:r>
            <a:r>
              <a:rPr kumimoji="1" lang="cs-CZ" altLang="ja-JP" sz="2800" u="sng" dirty="0"/>
              <a:t>dívky postihuje také</a:t>
            </a:r>
            <a:r>
              <a:rPr kumimoji="1" lang="cs-CZ" altLang="ja-JP" sz="2800" dirty="0"/>
              <a:t> (v kontrastu se skoliózou, která postihuje častěji dívky, ale chlapce také)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Není vztah mezi velikostí křivky hrudní kyfózy a bolestí – </a:t>
            </a:r>
            <a:r>
              <a:rPr kumimoji="1" lang="cs-CZ" altLang="ja-JP" sz="2800" u="sng" dirty="0"/>
              <a:t>i pacienti s typem bez </a:t>
            </a:r>
            <a:r>
              <a:rPr kumimoji="1" lang="cs-CZ" altLang="ja-JP" sz="2800" u="sng" dirty="0" err="1"/>
              <a:t>hyperkyfózy</a:t>
            </a:r>
            <a:r>
              <a:rPr kumimoji="1" lang="cs-CZ" altLang="ja-JP" sz="2800" u="sng" dirty="0"/>
              <a:t> mohou trpět chronickou bolestí</a:t>
            </a:r>
            <a:r>
              <a:rPr kumimoji="1" lang="cs-CZ" altLang="ja-JP" sz="2800" dirty="0"/>
              <a:t> (u skoliózy existuje vztah, ale také není přímá úměra)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Následky neustávají po ukončení růstu, mohou i progredovat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Pouze část pacientů je asymptomatická, </a:t>
            </a:r>
            <a:r>
              <a:rPr kumimoji="1" lang="cs-CZ" altLang="ja-JP" sz="2800" u="sng" dirty="0"/>
              <a:t>značná část ale trpí chronickou bolestí na škále od nižší po těžší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kumimoji="1" lang="cs-CZ" altLang="ja-JP" sz="2800" dirty="0"/>
          </a:p>
        </p:txBody>
      </p:sp>
      <p:pic>
        <p:nvPicPr>
          <p:cNvPr id="10" name="Zástupný symbol obrázku 9" descr="Obsah obrázku Tanec, koleno, osoba, boky&#10;&#10;Popis byl vytvořen automaticky">
            <a:extLst>
              <a:ext uri="{FF2B5EF4-FFF2-40B4-BE49-F238E27FC236}">
                <a16:creationId xmlns:a16="http://schemas.microsoft.com/office/drawing/2014/main" id="{52C5E4D5-4758-FA13-50F1-B5FF4EC9A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208"/>
            <a:ext cx="5412355" cy="7439292"/>
          </a:xfrm>
        </p:spPr>
      </p:pic>
    </p:spTree>
    <p:extLst>
      <p:ext uri="{BB962C8B-B14F-4D97-AF65-F5344CB8AC3E}">
        <p14:creationId xmlns:p14="http://schemas.microsoft.com/office/powerpoint/2010/main" val="33822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BFF9-4E3A-D341-3AA8-C04DCD53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12966-33F6-FDD4-5390-50599968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88" y="2318482"/>
            <a:ext cx="16128423" cy="5000749"/>
          </a:xfrm>
        </p:spPr>
        <p:txBody>
          <a:bodyPr>
            <a:normAutofit/>
          </a:bodyPr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CHRONICKÁ BOLEST, NEJEN U VAD PÁTEŘE, JE NEVIDITELNÁ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/>
              <a:t>„Bolest je vždy to, co pacient říká, a existuje, když to pacient tvrdí.“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631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scheuermannova-choroba.cz</a:t>
            </a:r>
          </a:p>
          <a:p>
            <a:r>
              <a:rPr lang="cs-CZ"/>
              <a:t>scheuermannova-choroba.sk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/>
              <a:t>STADIA</a:t>
            </a:r>
            <a:endParaRPr kumimoji="1"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cs-CZ" b="1"/>
              <a:t>🟩 </a:t>
            </a:r>
            <a:r>
              <a:rPr kumimoji="1" lang="cs-CZ" altLang="ja-JP"/>
              <a:t>FLORIDNÍ STADIUM</a:t>
            </a:r>
            <a:endParaRPr kumimoji="1" lang="ja-JP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83286" y="6761713"/>
            <a:ext cx="4973050" cy="2122108"/>
          </a:xfrm>
        </p:spPr>
        <p:txBody>
          <a:bodyPr>
            <a:noAutofit/>
          </a:bodyPr>
          <a:lstStyle/>
          <a:p>
            <a:r>
              <a:rPr kumimoji="1" lang="en-US" altLang="ja-JP" sz="2700" dirty="0"/>
              <a:t>Na </a:t>
            </a:r>
            <a:r>
              <a:rPr kumimoji="1" lang="en-US" altLang="ja-JP" sz="2700" dirty="0" err="1"/>
              <a:t>rentgenu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nejsou</a:t>
            </a:r>
            <a:r>
              <a:rPr kumimoji="1" lang="cs-CZ" altLang="ja-JP" sz="2700" dirty="0"/>
              <a:t> patrné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degenerativní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změny</a:t>
            </a:r>
            <a:r>
              <a:rPr kumimoji="1" lang="en-US" altLang="ja-JP" sz="2700" dirty="0"/>
              <a:t>. </a:t>
            </a:r>
            <a:r>
              <a:rPr kumimoji="1" lang="en-US" altLang="ja-JP" sz="2700" dirty="0" err="1"/>
              <a:t>Přítomna</a:t>
            </a:r>
            <a:r>
              <a:rPr kumimoji="1" lang="en-US" altLang="ja-JP" sz="2700" dirty="0"/>
              <a:t> </a:t>
            </a:r>
            <a:r>
              <a:rPr kumimoji="1" lang="cs-CZ" altLang="ja-JP" sz="2700" dirty="0"/>
              <a:t>je pouze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hyperkyfóza</a:t>
            </a:r>
            <a:r>
              <a:rPr kumimoji="1" lang="en-US" altLang="ja-JP" sz="2700" dirty="0"/>
              <a:t> (</a:t>
            </a:r>
            <a:r>
              <a:rPr kumimoji="1" lang="en-US" altLang="ja-JP" sz="2700" dirty="0" err="1"/>
              <a:t>kromě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atypické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formy</a:t>
            </a:r>
            <a:r>
              <a:rPr kumimoji="1" lang="en-US" altLang="ja-JP" sz="2700" dirty="0"/>
              <a:t>). </a:t>
            </a:r>
            <a:r>
              <a:rPr kumimoji="1" lang="en-US" altLang="ja-JP" sz="2700" dirty="0" err="1"/>
              <a:t>Následky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onemocnění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lze</a:t>
            </a:r>
            <a:r>
              <a:rPr kumimoji="1" lang="en-US" altLang="ja-JP" sz="2700" dirty="0"/>
              <a:t> </a:t>
            </a:r>
            <a:r>
              <a:rPr kumimoji="1" lang="en-US" altLang="ja-JP" sz="2700" dirty="0" err="1"/>
              <a:t>minimalizovat</a:t>
            </a:r>
            <a:r>
              <a:rPr kumimoji="1" lang="en-US" altLang="ja-JP" sz="2700" dirty="0"/>
              <a:t>.</a:t>
            </a:r>
            <a:endParaRPr kumimoji="1" lang="cs-CZ" altLang="ja-JP" sz="27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cs-CZ" dirty="0"/>
              <a:t>🟧 </a:t>
            </a:r>
            <a:r>
              <a:rPr kumimoji="1" lang="cs-CZ" altLang="ja-JP" dirty="0"/>
              <a:t>STADIUM DEFORMIT</a:t>
            </a:r>
            <a:endParaRPr kumimoji="1" lang="ja-JP" alt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481492" y="6740783"/>
            <a:ext cx="5275243" cy="2122108"/>
          </a:xfrm>
        </p:spPr>
        <p:txBody>
          <a:bodyPr>
            <a:noAutofit/>
          </a:bodyPr>
          <a:lstStyle/>
          <a:p>
            <a:r>
              <a:rPr kumimoji="1" lang="cs-CZ" altLang="ja-JP" sz="2700" dirty="0"/>
              <a:t>Na rentgenu jsou patrné degenerativní změny. Následky nemoci lze částečně kompenzovat.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cs-CZ"/>
              <a:t>🟥 </a:t>
            </a:r>
            <a:r>
              <a:rPr kumimoji="1" lang="cs-CZ" altLang="ja-JP"/>
              <a:t>STADIUM NÁSLEDKŮ</a:t>
            </a:r>
            <a:endParaRPr kumimoji="1" lang="ja-JP" alt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11995070" y="6751247"/>
            <a:ext cx="5258954" cy="2612885"/>
          </a:xfrm>
        </p:spPr>
        <p:txBody>
          <a:bodyPr>
            <a:normAutofit lnSpcReduction="10000"/>
          </a:bodyPr>
          <a:lstStyle/>
          <a:p>
            <a:r>
              <a:rPr kumimoji="1" lang="cs-CZ" altLang="ja-JP" sz="2700" dirty="0"/>
              <a:t>Na rentgenu lze vidět proběhlé degenerativní změny. Následkům nemoci nelze předejít. </a:t>
            </a:r>
            <a:r>
              <a:rPr kumimoji="1" lang="cs-CZ" altLang="ja-JP" sz="2700" u="sng" dirty="0"/>
              <a:t>Symptomy ale mohou nadále progredovat v průběhu celého života</a:t>
            </a:r>
            <a:r>
              <a:rPr kumimoji="1" lang="cs-CZ" altLang="ja-JP" sz="2700" dirty="0"/>
              <a:t>.</a:t>
            </a:r>
          </a:p>
          <a:p>
            <a:pPr algn="just"/>
            <a:endParaRPr kumimoji="1" lang="cs-CZ" altLang="ja-JP" dirty="0"/>
          </a:p>
          <a:p>
            <a:pPr algn="just"/>
            <a:endParaRPr kumimoji="1" lang="ja-JP" alt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cs-CZ" altLang="ja-JP">
                <a:solidFill>
                  <a:srgbClr val="FDB700"/>
                </a:solidFill>
              </a:rPr>
              <a:t>9 až 12</a:t>
            </a:r>
            <a:endParaRPr kumimoji="1" lang="ja-JP" altLang="en-US">
              <a:solidFill>
                <a:srgbClr val="FDB700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cs-CZ" altLang="ja-JP">
                <a:solidFill>
                  <a:srgbClr val="FDB700"/>
                </a:solidFill>
              </a:rPr>
              <a:t>13 až 16-18</a:t>
            </a:r>
            <a:endParaRPr kumimoji="1" lang="ja-JP" altLang="en-US">
              <a:solidFill>
                <a:srgbClr val="FDB700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cs-CZ" altLang="ja-JP">
                <a:solidFill>
                  <a:srgbClr val="FDB700"/>
                </a:solidFill>
              </a:rPr>
              <a:t>16-18+</a:t>
            </a:r>
            <a:endParaRPr kumimoji="1" lang="ja-JP" altLang="en-US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osoba, oblečení, skupina, sport&#10;&#10;Popis byl vytvořen automaticky">
            <a:extLst>
              <a:ext uri="{FF2B5EF4-FFF2-40B4-BE49-F238E27FC236}">
                <a16:creationId xmlns:a16="http://schemas.microsoft.com/office/drawing/2014/main" id="{FC795277-6346-E10B-7F91-C13407828C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449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DIAGNOSTIKA</a:t>
            </a:r>
            <a:endParaRPr kumimoji="1" lang="ja-JP" altLang="en-US" dirty="0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3388290"/>
            <a:ext cx="16128423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sz="5800" dirty="0">
                <a:solidFill>
                  <a:srgbClr val="FDB700"/>
                </a:solidFill>
              </a:rPr>
              <a:t>⚠️ ⚠️ ⚠️</a:t>
            </a:r>
            <a:br>
              <a:rPr kumimoji="1" lang="cs-CZ" altLang="ja-JP" sz="5800" dirty="0">
                <a:solidFill>
                  <a:srgbClr val="FDB700"/>
                </a:solidFill>
              </a:rPr>
            </a:br>
            <a:br>
              <a:rPr kumimoji="1" lang="cs-CZ" altLang="ja-JP" sz="5800" dirty="0">
                <a:solidFill>
                  <a:srgbClr val="FDB700"/>
                </a:solidFill>
              </a:rPr>
            </a:br>
            <a:r>
              <a:rPr kumimoji="1" lang="cs-CZ" altLang="ja-JP" sz="5800" dirty="0">
                <a:solidFill>
                  <a:srgbClr val="FDB700"/>
                </a:solidFill>
                <a:highlight>
                  <a:srgbClr val="FF0000"/>
                </a:highlight>
              </a:rPr>
              <a:t>TIP</a:t>
            </a:r>
            <a:br>
              <a:rPr kumimoji="1" lang="cs-CZ" altLang="ja-JP" sz="5800" dirty="0">
                <a:solidFill>
                  <a:srgbClr val="FDB700"/>
                </a:solidFill>
              </a:rPr>
            </a:br>
            <a:br>
              <a:rPr kumimoji="1" lang="cs-CZ" altLang="ja-JP" sz="5800" dirty="0">
                <a:solidFill>
                  <a:srgbClr val="FDB700"/>
                </a:solidFill>
                <a:highlight>
                  <a:srgbClr val="FF0000"/>
                </a:highlight>
              </a:rPr>
            </a:br>
            <a:r>
              <a:rPr kumimoji="1" lang="cs-CZ" altLang="ja-JP" sz="5800" dirty="0">
                <a:highlight>
                  <a:srgbClr val="FF0000"/>
                </a:highlight>
              </a:rPr>
              <a:t>Funkční vadné držení těla u dětí většinou nezpůsobuje bolesti.</a:t>
            </a:r>
            <a:br>
              <a:rPr kumimoji="1" lang="cs-CZ" altLang="ja-JP" sz="5800" dirty="0">
                <a:solidFill>
                  <a:srgbClr val="FDB700"/>
                </a:solidFill>
                <a:highlight>
                  <a:srgbClr val="FF0000"/>
                </a:highlight>
              </a:rPr>
            </a:br>
            <a:br>
              <a:rPr kumimoji="1" lang="cs-CZ" altLang="ja-JP" sz="5800" dirty="0">
                <a:solidFill>
                  <a:srgbClr val="FDB700"/>
                </a:solidFill>
                <a:highlight>
                  <a:srgbClr val="FF0000"/>
                </a:highlight>
              </a:rPr>
            </a:br>
            <a:r>
              <a:rPr kumimoji="1" lang="cs-CZ" altLang="ja-JP" sz="5800" dirty="0">
                <a:highlight>
                  <a:srgbClr val="FF0000"/>
                </a:highlight>
              </a:rPr>
              <a:t>Pokud je doprovázeno bolestí nebo diskomfortem, v drtivé většině případů signalizuje strukturální vadu.</a:t>
            </a:r>
            <a:br>
              <a:rPr kumimoji="1" lang="cs-CZ" altLang="ja-JP" sz="5800" dirty="0">
                <a:highlight>
                  <a:srgbClr val="FF0000"/>
                </a:highlight>
              </a:rPr>
            </a:br>
            <a:br>
              <a:rPr kumimoji="1" lang="cs-CZ" altLang="ja-JP" sz="5800" dirty="0">
                <a:highlight>
                  <a:srgbClr val="FF0000"/>
                </a:highlight>
              </a:rPr>
            </a:br>
            <a:r>
              <a:rPr kumimoji="1" lang="cs-CZ" altLang="ja-JP" sz="5800" dirty="0"/>
              <a:t>Avšak někteří dětští pacienti mohou být asymptomatičtí, nebo trpět jen velmi mírnou bolestí či diskomfortem = největší riziko </a:t>
            </a:r>
            <a:r>
              <a:rPr kumimoji="1" lang="cs-CZ" altLang="ja-JP" sz="5800"/>
              <a:t>pozdní diagnózy.</a:t>
            </a:r>
            <a:br>
              <a:rPr kumimoji="1" lang="cs-CZ" altLang="ja-JP" sz="5800" dirty="0"/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Zástupný symbol obrázku 42" descr="Obsah obrázku Zobrazovací metoda v lékařství, rentgenový snímek, radiologie, radiografie&#10;&#10;Popis byl vytvořen automaticky">
            <a:extLst>
              <a:ext uri="{FF2B5EF4-FFF2-40B4-BE49-F238E27FC236}">
                <a16:creationId xmlns:a16="http://schemas.microsoft.com/office/drawing/2014/main" id="{112298A8-117F-158D-1258-E8D57E5064B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 b="11068"/>
          <a:stretch>
            <a:fillRect/>
          </a:stretch>
        </p:blipFill>
        <p:spPr>
          <a:xfrm>
            <a:off x="5827713" y="2076450"/>
            <a:ext cx="2114550" cy="5303838"/>
          </a:xfrm>
        </p:spPr>
      </p:pic>
      <p:pic>
        <p:nvPicPr>
          <p:cNvPr id="39" name="Zástupný symbol obrázku 38" descr="Obsah obrázku rentgenový snímek, Zobrazovací metoda v lékařství, radiologie, Lékařská radiografie&#10;&#10;Popis byl vytvořen automaticky">
            <a:extLst>
              <a:ext uri="{FF2B5EF4-FFF2-40B4-BE49-F238E27FC236}">
                <a16:creationId xmlns:a16="http://schemas.microsoft.com/office/drawing/2014/main" id="{38764674-4FCD-BB34-6FF2-DC5B15903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4045"/>
          <a:stretch>
            <a:fillRect/>
          </a:stretch>
        </p:blipFill>
        <p:spPr>
          <a:xfrm>
            <a:off x="1619250" y="2076450"/>
            <a:ext cx="2514600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021" y="278781"/>
            <a:ext cx="16737958" cy="1612865"/>
          </a:xfrm>
        </p:spPr>
        <p:txBody>
          <a:bodyPr/>
          <a:lstStyle/>
          <a:p>
            <a:r>
              <a:rPr kumimoji="1" lang="cs-CZ" altLang="ja-JP" dirty="0">
                <a:solidFill>
                  <a:schemeClr val="accent1"/>
                </a:solidFill>
              </a:rPr>
              <a:t>TYPY ONEMOCNĚNÍ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306963" y="7656200"/>
            <a:ext cx="3073078" cy="1543999"/>
          </a:xfrm>
        </p:spPr>
        <p:txBody>
          <a:bodyPr>
            <a:normAutofit fontScale="85000" lnSpcReduction="10000"/>
          </a:bodyPr>
          <a:lstStyle/>
          <a:p>
            <a:r>
              <a:rPr kumimoji="1" lang="cs-CZ" altLang="ja-JP" dirty="0"/>
              <a:t>VRCHOL KYFÓZY V HORNÍ ČÁSTI HRUDNÍ PÁTEŘE</a:t>
            </a:r>
            <a:endParaRPr kumimoji="1" lang="en-US" altLang="ja-JP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336714" y="7656200"/>
            <a:ext cx="3073078" cy="1543999"/>
          </a:xfrm>
        </p:spPr>
        <p:txBody>
          <a:bodyPr>
            <a:normAutofit/>
          </a:bodyPr>
          <a:lstStyle/>
          <a:p>
            <a:r>
              <a:rPr kumimoji="1" lang="cs-CZ" altLang="ja-JP" sz="2700" dirty="0"/>
              <a:t>ŽÁDNÁ NEBO NÍZKÁ HYPERKYFÓZA</a:t>
            </a:r>
            <a:endParaRPr kumimoji="1" lang="en-US" altLang="ja-JP" sz="27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9366465" y="7656199"/>
            <a:ext cx="3073078" cy="1543999"/>
          </a:xfrm>
        </p:spPr>
        <p:txBody>
          <a:bodyPr>
            <a:normAutofit/>
          </a:bodyPr>
          <a:lstStyle/>
          <a:p>
            <a:r>
              <a:rPr kumimoji="1" lang="cs-CZ" altLang="ja-JP" sz="2700" dirty="0"/>
              <a:t>VRCHOL KYFÓZY V DOLNÍ ČÁSTI HRUDNÍ PÁTEŘE</a:t>
            </a:r>
            <a:endParaRPr kumimoji="1" lang="ja-JP" altLang="en-US" sz="2700" dirty="0"/>
          </a:p>
        </p:txBody>
      </p:sp>
      <p:pic>
        <p:nvPicPr>
          <p:cNvPr id="33" name="Zástupný symbol obrázku 32" descr="Obsah obrázku Zobrazovací metoda v lékařství, rentgenový snímek, radiologie, lékařský&#10;&#10;Popis byl vytvořen automaticky">
            <a:extLst>
              <a:ext uri="{FF2B5EF4-FFF2-40B4-BE49-F238E27FC236}">
                <a16:creationId xmlns:a16="http://schemas.microsoft.com/office/drawing/2014/main" id="{8808106E-B1F2-53A7-F5EF-91879C10B53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b="1054"/>
          <a:stretch>
            <a:fillRect/>
          </a:stretch>
        </p:blipFill>
        <p:spPr>
          <a:xfrm>
            <a:off x="9634825" y="2076450"/>
            <a:ext cx="2347625" cy="5303838"/>
          </a:xfr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57C8ECA-A00E-A232-85EB-B3B2DA4E7AC9}"/>
              </a:ext>
            </a:extLst>
          </p:cNvPr>
          <p:cNvSpPr txBox="1">
            <a:spLocks/>
          </p:cNvSpPr>
          <p:nvPr/>
        </p:nvSpPr>
        <p:spPr>
          <a:xfrm>
            <a:off x="13396216" y="7656199"/>
            <a:ext cx="3073078" cy="15439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numCol="1" spcCol="360000" rtlCol="0" anchor="ctr">
            <a:normAutofit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cs-CZ" altLang="ja-JP" sz="2700" dirty="0"/>
              <a:t>VRCHOL KYFÓZY V BEDERNÍ PÁTEŘI</a:t>
            </a:r>
            <a:endParaRPr kumimoji="1" lang="ja-JP" altLang="en-US" sz="2700" dirty="0"/>
          </a:p>
        </p:txBody>
      </p:sp>
      <p:pic>
        <p:nvPicPr>
          <p:cNvPr id="45" name="Obrázek 44" descr="Obsah obrázku Zobrazovací metoda v lékařství, Rentgen, rentgenový snímek, černobílá&#10;&#10;Popis byl vytvořen automaticky">
            <a:extLst>
              <a:ext uri="{FF2B5EF4-FFF2-40B4-BE49-F238E27FC236}">
                <a16:creationId xmlns:a16="http://schemas.microsoft.com/office/drawing/2014/main" id="{0468C2D4-FE9C-F71A-E4D4-202A2B8B6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503" y="2038771"/>
            <a:ext cx="2634504" cy="53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cs-CZ" altLang="ja-JP" dirty="0"/>
              <a:t>TŘÍFÁZOVÁ DIAGNOSTIKA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cs-CZ" altLang="ja-JP" dirty="0"/>
              <a:t>ADAMSŮV TEST</a:t>
            </a:r>
            <a:endParaRPr kumimoji="1" lang="ja-JP" alt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12863075" y="5592169"/>
            <a:ext cx="4579418" cy="3569889"/>
          </a:xfrm>
        </p:spPr>
        <p:txBody>
          <a:bodyPr>
            <a:noAutofit/>
          </a:bodyPr>
          <a:lstStyle/>
          <a:p>
            <a:r>
              <a:rPr kumimoji="1" lang="cs-CZ" altLang="ja-JP" sz="2800" dirty="0"/>
              <a:t>Vyšetření deformity v předklonu. Běžné je využití testu při diagnostice skolióz.</a:t>
            </a:r>
          </a:p>
          <a:p>
            <a:endParaRPr kumimoji="1" lang="cs-CZ" altLang="ja-JP" sz="2800" dirty="0"/>
          </a:p>
          <a:p>
            <a:r>
              <a:rPr kumimoji="1" lang="cs-CZ" altLang="ja-JP" sz="2800" b="1" dirty="0"/>
              <a:t>&lt; IDIOPATICKÁ SKOLIÓZA</a:t>
            </a:r>
          </a:p>
        </p:txBody>
      </p:sp>
      <p:pic>
        <p:nvPicPr>
          <p:cNvPr id="6" name="Zástupný symbol obrázku 5" descr="Obsah obrázku Tanec, koleno, osoba, boky&#10;&#10;Popis byl vytvořen automaticky">
            <a:extLst>
              <a:ext uri="{FF2B5EF4-FFF2-40B4-BE49-F238E27FC236}">
                <a16:creationId xmlns:a16="http://schemas.microsoft.com/office/drawing/2014/main" id="{020B58D5-A69F-D431-A1EB-91621EEB95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56" y="940799"/>
            <a:ext cx="2669285" cy="3668937"/>
          </a:xfrm>
          <a:noFill/>
        </p:spPr>
      </p:pic>
      <p:pic>
        <p:nvPicPr>
          <p:cNvPr id="8" name="Obrázek 7" descr="Obsah obrázku žaludek, Hruď, Spodní prádlo, kloub&#10;&#10;Popis byl vytvořen automaticky">
            <a:extLst>
              <a:ext uri="{FF2B5EF4-FFF2-40B4-BE49-F238E27FC236}">
                <a16:creationId xmlns:a16="http://schemas.microsoft.com/office/drawing/2014/main" id="{F2EFFEEE-DAAA-C145-4BBD-1589D07C5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33" y="6737879"/>
            <a:ext cx="2315835" cy="28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osoba, Končetina, kloub, prst u nohy&#10;&#10;Popis byl vytvořen automaticky">
            <a:extLst>
              <a:ext uri="{FF2B5EF4-FFF2-40B4-BE49-F238E27FC236}">
                <a16:creationId xmlns:a16="http://schemas.microsoft.com/office/drawing/2014/main" id="{902325AC-50FB-1943-9821-F46A766253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8764"/>
          <a:stretch>
            <a:fillRect/>
          </a:stretch>
        </p:blipFill>
        <p:spPr>
          <a:xfrm>
            <a:off x="9577224" y="605031"/>
            <a:ext cx="8710776" cy="52187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scheuermannova-choroba.cz</a:t>
            </a:r>
          </a:p>
          <a:p>
            <a:r>
              <a:rPr lang="cs-CZ"/>
              <a:t>scheuermannova-choroba.sk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869228" y="1871697"/>
            <a:ext cx="3049494" cy="2645659"/>
          </a:xfrm>
        </p:spPr>
        <p:txBody>
          <a:bodyPr/>
          <a:lstStyle/>
          <a:p>
            <a:r>
              <a:rPr kumimoji="1" lang="en-US" altLang="ja-JP"/>
              <a:t>02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679611" y="4134544"/>
            <a:ext cx="5016447" cy="765624"/>
          </a:xfrm>
        </p:spPr>
        <p:txBody>
          <a:bodyPr/>
          <a:lstStyle/>
          <a:p>
            <a:r>
              <a:rPr kumimoji="1" lang="cs-CZ" altLang="ja-JP"/>
              <a:t>HYPEREXTENČNÍ (REKLINAČNÍ) TEST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86267" y="5244751"/>
            <a:ext cx="8957733" cy="3569889"/>
          </a:xfrm>
        </p:spPr>
        <p:txBody>
          <a:bodyPr>
            <a:noAutofit/>
          </a:bodyPr>
          <a:lstStyle/>
          <a:p>
            <a:r>
              <a:rPr kumimoji="1" lang="cs-CZ" altLang="ja-JP" sz="2600" dirty="0"/>
              <a:t>Pacient leží na břiše s rukami podkládajícími čelo. Poté zvedne hlavu a horní část trupu. Lékař se snaží za pomocí uchopených paží o aktivní zvednutí paží pacienta a celé horní části trupu. Zhlédnutím a příp. tlakem na vrchol </a:t>
            </a:r>
            <a:r>
              <a:rPr kumimoji="1" lang="cs-CZ" altLang="ja-JP" sz="2600" dirty="0" err="1"/>
              <a:t>hyperkyfózy</a:t>
            </a:r>
            <a:r>
              <a:rPr kumimoji="1" lang="cs-CZ" altLang="ja-JP" sz="2600" dirty="0"/>
              <a:t> sleduje schopnost její nápravy.</a:t>
            </a:r>
          </a:p>
          <a:p>
            <a:endParaRPr kumimoji="1" lang="cs-CZ" altLang="ja-JP" sz="1600" dirty="0"/>
          </a:p>
          <a:p>
            <a:r>
              <a:rPr kumimoji="1" lang="cs-CZ" altLang="ja-JP" sz="2400" b="1" dirty="0"/>
              <a:t>POPIS KLINICKÝCH TESTŮ:</a:t>
            </a:r>
          </a:p>
          <a:p>
            <a:r>
              <a:rPr kumimoji="1" lang="ja-JP" altLang="cs-CZ" sz="2400" b="1" dirty="0"/>
              <a:t>🔗 </a:t>
            </a:r>
            <a:r>
              <a:rPr kumimoji="1" lang="cs-CZ" altLang="ja-JP" sz="2400" b="1" dirty="0"/>
              <a:t>scheuermannova-choroba.sk, scheuermannova-choroba.cz</a:t>
            </a:r>
          </a:p>
          <a:p>
            <a:r>
              <a:rPr kumimoji="1" lang="ja-JP" altLang="cs-CZ" sz="2400" b="1" dirty="0"/>
              <a:t>📄 </a:t>
            </a:r>
            <a:r>
              <a:rPr kumimoji="1" lang="cs-CZ" altLang="ja-JP" sz="2400" b="1" dirty="0"/>
              <a:t>„Nejčastější vady páteře u dětí školního věku“</a:t>
            </a:r>
          </a:p>
          <a:p>
            <a:r>
              <a:rPr kumimoji="1" lang="cs-CZ" altLang="ja-JP" sz="2400" b="1" dirty="0"/>
              <a:t>      prof. MUDr. Martin </a:t>
            </a:r>
            <a:r>
              <a:rPr kumimoji="1" lang="cs-CZ" altLang="ja-JP" sz="2400" b="1" dirty="0" err="1"/>
              <a:t>Repko</a:t>
            </a:r>
            <a:r>
              <a:rPr kumimoji="1" lang="cs-CZ" altLang="ja-JP" sz="2400" b="1" dirty="0"/>
              <a:t>, Ph.D.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9577224" y="3276348"/>
            <a:ext cx="3049494" cy="2645659"/>
          </a:xfrm>
        </p:spPr>
        <p:txBody>
          <a:bodyPr/>
          <a:lstStyle/>
          <a:p>
            <a:r>
              <a:rPr kumimoji="1" lang="en-US" altLang="ja-JP"/>
              <a:t>03</a:t>
            </a:r>
            <a:endParaRPr kumimoji="1" lang="ja-JP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10179756" y="4850004"/>
            <a:ext cx="6893219" cy="953894"/>
          </a:xfrm>
        </p:spPr>
        <p:txBody>
          <a:bodyPr/>
          <a:lstStyle/>
          <a:p>
            <a:r>
              <a:rPr kumimoji="1" lang="cs-CZ" altLang="ja-JP"/>
              <a:t>RENTGEN</a:t>
            </a:r>
            <a:endParaRPr kumimoji="1" lang="ja-JP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9515380" y="5922007"/>
            <a:ext cx="8710775" cy="375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cs-CZ" altLang="ja-JP" sz="2800" dirty="0"/>
              <a:t>RTG snímek dlouhého formátu z bočního pohledu ve stoji prokáže přítomnost: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 </a:t>
            </a:r>
            <a:r>
              <a:rPr kumimoji="1" lang="cs-CZ" altLang="ja-JP" sz="2800" dirty="0" err="1"/>
              <a:t>hyperkyfózy</a:t>
            </a:r>
            <a:r>
              <a:rPr kumimoji="1" lang="cs-CZ" altLang="ja-JP" sz="2800" dirty="0"/>
              <a:t>, pokud se jedná o floridní stadium</a:t>
            </a:r>
            <a:r>
              <a:rPr kumimoji="1" lang="en-US" altLang="ja-JP" sz="2800" dirty="0"/>
              <a:t>;</a:t>
            </a:r>
            <a:endParaRPr kumimoji="1" lang="cs-CZ" altLang="ja-JP" sz="2800" dirty="0"/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 </a:t>
            </a:r>
            <a:r>
              <a:rPr kumimoji="1" lang="cs-CZ" altLang="ja-JP" sz="2800" dirty="0" err="1"/>
              <a:t>hyperkyfózy</a:t>
            </a:r>
            <a:r>
              <a:rPr kumimoji="1" lang="cs-CZ" altLang="ja-JP" sz="2800" dirty="0"/>
              <a:t> a event. degenerativních změn, pokud se jedná o stadium deformit nebo stadium následků</a:t>
            </a:r>
          </a:p>
        </p:txBody>
      </p:sp>
    </p:spTree>
    <p:extLst>
      <p:ext uri="{BB962C8B-B14F-4D97-AF65-F5344CB8AC3E}">
        <p14:creationId xmlns:p14="http://schemas.microsoft.com/office/powerpoint/2010/main" val="15358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3217480"/>
            <a:ext cx="16128423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⚠️</a:t>
            </a:r>
            <a:br>
              <a:rPr lang="cs-CZ" altLang="ja-JP" sz="6700" dirty="0"/>
            </a:br>
            <a:br>
              <a:rPr lang="cs-CZ" altLang="ja-JP" sz="6700" u="sng" dirty="0"/>
            </a:br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I vada páteře, která není na první pohled lehce viditelná, může vést k následkům v dospělosti.</a:t>
            </a:r>
            <a:br>
              <a:rPr lang="cs-CZ" altLang="ja-JP" sz="6700" dirty="0"/>
            </a:br>
            <a:br>
              <a:rPr lang="cs-CZ" altLang="ja-JP" sz="6700" dirty="0"/>
            </a:br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Platí to zejména o </a:t>
            </a:r>
            <a:r>
              <a:rPr kumimoji="1" lang="cs-CZ" altLang="ja-JP" sz="6700" dirty="0" err="1">
                <a:solidFill>
                  <a:srgbClr val="FDB700"/>
                </a:solidFill>
                <a:latin typeface="Roboto Bold"/>
                <a:cs typeface="Roboto Bold"/>
              </a:rPr>
              <a:t>Scheuermannově</a:t>
            </a:r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 chorobě, kde se bolest neodvíjí od křivky </a:t>
            </a:r>
            <a:r>
              <a:rPr kumimoji="1" lang="cs-CZ" altLang="ja-JP" sz="6700" dirty="0" err="1">
                <a:solidFill>
                  <a:srgbClr val="FDB700"/>
                </a:solidFill>
                <a:latin typeface="Roboto Bold"/>
                <a:cs typeface="Roboto Bold"/>
              </a:rPr>
              <a:t>hyperkyfózy</a:t>
            </a:r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, ale od proběhlých degenerativních změn.</a:t>
            </a:r>
            <a:br>
              <a:rPr lang="cs-CZ" altLang="ja-JP" sz="6700" dirty="0"/>
            </a:br>
            <a:br>
              <a:rPr lang="cs-CZ" altLang="ja-JP" sz="6700" dirty="0"/>
            </a:br>
            <a:r>
              <a:rPr kumimoji="1" lang="cs-CZ" altLang="ja-JP" sz="6700" dirty="0">
                <a:solidFill>
                  <a:srgbClr val="FDB700"/>
                </a:solidFill>
                <a:latin typeface="Roboto Bold"/>
                <a:cs typeface="Roboto Bold"/>
              </a:rPr>
              <a:t> </a:t>
            </a:r>
            <a:r>
              <a:rPr kumimoji="1" lang="cs-CZ" altLang="ja-JP" sz="6700" dirty="0">
                <a:latin typeface="Roboto Bold"/>
                <a:cs typeface="Roboto Bold"/>
              </a:rPr>
              <a:t>Proto pozor na mírnější </a:t>
            </a:r>
            <a:r>
              <a:rPr kumimoji="1" lang="cs-CZ" altLang="ja-JP" sz="6700" dirty="0" err="1">
                <a:latin typeface="Roboto Bold"/>
                <a:cs typeface="Roboto Bold"/>
              </a:rPr>
              <a:t>hyperkyfózy</a:t>
            </a:r>
            <a:r>
              <a:rPr kumimoji="1" lang="cs-CZ" altLang="ja-JP" sz="6700" dirty="0">
                <a:latin typeface="Roboto Bold"/>
                <a:cs typeface="Roboto Bold"/>
              </a:rPr>
              <a:t> a skoliózy, které nemusí být Adamsovým testem snadno rozpoznatelné.</a:t>
            </a:r>
            <a:br>
              <a:rPr lang="cs-CZ" altLang="ja-JP" dirty="0"/>
            </a:br>
            <a:br>
              <a:rPr lang="cs-CZ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obrázku 15" descr="Obsah obrázku Tanec, koleno, osoba, boky&#10;&#10;Popis byl vytvořen automaticky">
            <a:extLst>
              <a:ext uri="{FF2B5EF4-FFF2-40B4-BE49-F238E27FC236}">
                <a16:creationId xmlns:a16="http://schemas.microsoft.com/office/drawing/2014/main" id="{8332DAC8-F463-DA3A-D6DE-C1DC1EEFBD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07" y="2253681"/>
            <a:ext cx="2227184" cy="3061269"/>
          </a:xfrm>
          <a:noFill/>
        </p:spPr>
      </p:pic>
      <p:pic>
        <p:nvPicPr>
          <p:cNvPr id="14" name="Zástupný symbol obrázku 13" descr="Obsah obrázku osoba, koleno, Tanec, kloub&#10;&#10;Popis byl vytvořen automaticky">
            <a:extLst>
              <a:ext uri="{FF2B5EF4-FFF2-40B4-BE49-F238E27FC236}">
                <a16:creationId xmlns:a16="http://schemas.microsoft.com/office/drawing/2014/main" id="{AAF24A37-F881-9F9C-9002-AC9CE93AC2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59" y="2241465"/>
            <a:ext cx="2289524" cy="3073485"/>
          </a:xfr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cs-CZ" altLang="ja-JP" sz="6600" dirty="0">
                <a:solidFill>
                  <a:schemeClr val="accent1"/>
                </a:solidFill>
              </a:rPr>
              <a:t>DALŠÍ ROZDÍLY</a:t>
            </a:r>
            <a:br>
              <a:rPr kumimoji="1" lang="cs-CZ" altLang="ja-JP" sz="6600" dirty="0">
                <a:solidFill>
                  <a:schemeClr val="accent1"/>
                </a:solidFill>
              </a:rPr>
            </a:br>
            <a:r>
              <a:rPr kumimoji="1" lang="cs-CZ" altLang="ja-JP" sz="6600" dirty="0">
                <a:solidFill>
                  <a:schemeClr val="accent1"/>
                </a:solidFill>
              </a:rPr>
              <a:t>VDT A MB. SCHEUERMANN</a:t>
            </a:r>
            <a:endParaRPr kumimoji="1" lang="ja-JP" altLang="en-US" sz="6600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121967" y="5412360"/>
            <a:ext cx="5855021" cy="565740"/>
          </a:xfrm>
        </p:spPr>
        <p:txBody>
          <a:bodyPr>
            <a:normAutofit/>
          </a:bodyPr>
          <a:lstStyle/>
          <a:p>
            <a:r>
              <a:rPr kumimoji="1" lang="cs-CZ" altLang="ja-JP" sz="2800" b="1" dirty="0">
                <a:latin typeface="+mn-lt"/>
              </a:rPr>
              <a:t>VADNÉ DRŽENÍ TĚLA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0248378" y="5412360"/>
            <a:ext cx="5855021" cy="565740"/>
          </a:xfrm>
        </p:spPr>
        <p:txBody>
          <a:bodyPr>
            <a:normAutofit/>
          </a:bodyPr>
          <a:lstStyle/>
          <a:p>
            <a:r>
              <a:rPr kumimoji="1" lang="cs-CZ" altLang="ja-JP" sz="2800" b="1" dirty="0">
                <a:latin typeface="+mn-lt"/>
              </a:rPr>
              <a:t>MORBUS SCHEUERMANN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scheuermannova-choroba.cz</a:t>
            </a:r>
          </a:p>
          <a:p>
            <a:r>
              <a:rPr lang="cs-CZ"/>
              <a:t>scheuermannova-choroba.sk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DD577BC-4579-F8C7-8D42-FDAC5633A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7487" y="6075510"/>
            <a:ext cx="7126513" cy="3305558"/>
          </a:xfrm>
        </p:spPr>
        <p:txBody>
          <a:bodyPr>
            <a:noAutofit/>
          </a:bodyPr>
          <a:lstStyle/>
          <a:p>
            <a:r>
              <a:rPr kumimoji="1" lang="cs-CZ" altLang="ja-JP" sz="2800" dirty="0"/>
              <a:t>Většinou dobrá pružnost (dynamika) páteře</a:t>
            </a:r>
          </a:p>
          <a:p>
            <a:r>
              <a:rPr kumimoji="1" lang="cs-CZ" altLang="ja-JP" sz="2800" dirty="0"/>
              <a:t>Většinou bez bolesti (včetně ponámahových) a zvýšené únavy</a:t>
            </a:r>
          </a:p>
          <a:p>
            <a:r>
              <a:rPr kumimoji="1" lang="cs-CZ" altLang="ja-JP" sz="2800" dirty="0"/>
              <a:t>Bez sekundární skoliózy a zkrácených </a:t>
            </a:r>
            <a:r>
              <a:rPr kumimoji="1" lang="cs-CZ" altLang="ja-JP" sz="2800" dirty="0" err="1"/>
              <a:t>hamstringů</a:t>
            </a:r>
            <a:endParaRPr kumimoji="1" lang="cs-CZ" altLang="ja-JP" sz="280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D0EE880-2A8D-0D91-C25C-936D658C71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48378" y="6075508"/>
            <a:ext cx="7126513" cy="3982892"/>
          </a:xfrm>
        </p:spPr>
        <p:txBody>
          <a:bodyPr>
            <a:normAutofit/>
          </a:bodyPr>
          <a:lstStyle/>
          <a:p>
            <a:r>
              <a:rPr kumimoji="1" lang="cs-CZ" altLang="ja-JP" sz="2800" dirty="0"/>
              <a:t>Omezená pružnost (dynamika) páteře</a:t>
            </a:r>
          </a:p>
          <a:p>
            <a:r>
              <a:rPr kumimoji="1" lang="cs-CZ" altLang="ja-JP" sz="2800" dirty="0"/>
              <a:t>Často bolesti (včetně ponámahových) a zvýšená únava</a:t>
            </a:r>
            <a:endParaRPr lang="cs-CZ" altLang="ja-JP" sz="2800" dirty="0">
              <a:cs typeface="Roboto"/>
            </a:endParaRPr>
          </a:p>
          <a:p>
            <a:r>
              <a:rPr kumimoji="1" lang="cs-CZ" altLang="ja-JP" sz="2800" dirty="0"/>
              <a:t>Často sekundární skolióza (riziko záměny za primární), zkrácení </a:t>
            </a:r>
            <a:r>
              <a:rPr kumimoji="1" lang="cs-CZ" altLang="ja-JP" sz="2800" dirty="0" err="1"/>
              <a:t>hamstringů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84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784668" y="9566283"/>
            <a:ext cx="6172200" cy="547603"/>
          </a:xfrm>
        </p:spPr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6" y="3720437"/>
            <a:ext cx="9347198" cy="2992317"/>
          </a:xfrm>
        </p:spPr>
        <p:txBody>
          <a:bodyPr/>
          <a:lstStyle/>
          <a:p>
            <a:r>
              <a:rPr kumimoji="1" lang="cs-CZ" altLang="ja-JP" dirty="0"/>
              <a:t>CÍLE</a:t>
            </a:r>
            <a:br>
              <a:rPr kumimoji="1" lang="en-US" altLang="ja-JP" dirty="0"/>
            </a:br>
            <a:r>
              <a:rPr kumimoji="1" lang="cs-CZ" altLang="ja-JP" dirty="0">
                <a:solidFill>
                  <a:schemeClr val="accent1"/>
                </a:solidFill>
              </a:rPr>
              <a:t>KAMPANĚ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290109" y="3146008"/>
            <a:ext cx="7261323" cy="1148857"/>
          </a:xfrm>
        </p:spPr>
        <p:txBody>
          <a:bodyPr>
            <a:normAutofit/>
          </a:bodyPr>
          <a:lstStyle/>
          <a:p>
            <a:r>
              <a:rPr kumimoji="1" lang="cs-CZ" altLang="ja-JP" dirty="0"/>
              <a:t>⬜ ZVÝŠIT POVĚDOMÍ O </a:t>
            </a:r>
            <a:r>
              <a:rPr kumimoji="1" lang="cs-CZ" altLang="ja-JP" u="sng" dirty="0"/>
              <a:t>MORBUS</a:t>
            </a:r>
            <a:br>
              <a:rPr kumimoji="1" lang="cs-CZ" altLang="ja-JP" dirty="0"/>
            </a:br>
            <a:r>
              <a:rPr kumimoji="1" lang="cs-CZ" altLang="ja-JP" dirty="0"/>
              <a:t>      </a:t>
            </a:r>
            <a:r>
              <a:rPr kumimoji="1" lang="cs-CZ" altLang="ja-JP" u="sng" dirty="0"/>
              <a:t>SCHEUERMANN</a:t>
            </a:r>
            <a:r>
              <a:rPr kumimoji="1" lang="cs-CZ" altLang="ja-JP" dirty="0"/>
              <a:t>, SKOLIÓZE A VDT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290108" y="4743198"/>
            <a:ext cx="7261324" cy="1148857"/>
          </a:xfrm>
        </p:spPr>
        <p:txBody>
          <a:bodyPr>
            <a:noAutofit/>
          </a:bodyPr>
          <a:lstStyle/>
          <a:p>
            <a:r>
              <a:rPr kumimoji="1" lang="cs-CZ" altLang="ja-JP" dirty="0"/>
              <a:t>⬜ PODPOŘIT VČASNOU</a:t>
            </a:r>
            <a:br>
              <a:rPr lang="cs-CZ" altLang="ja-JP" dirty="0"/>
            </a:br>
            <a:r>
              <a:rPr kumimoji="1" lang="cs-CZ" altLang="ja-JP" dirty="0"/>
              <a:t>      DIAGNOSTIKU A LÉČBU U DĚTÍ</a:t>
            </a:r>
            <a:endParaRPr lang="ja-JP" altLang="en-US" dirty="0">
              <a:cs typeface="Roboto Bold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0290108" y="6957494"/>
            <a:ext cx="7261324" cy="537027"/>
          </a:xfrm>
        </p:spPr>
        <p:txBody>
          <a:bodyPr>
            <a:noAutofit/>
          </a:bodyPr>
          <a:lstStyle/>
          <a:p>
            <a:r>
              <a:rPr kumimoji="1" lang="cs-CZ" altLang="ja-JP"/>
              <a:t>⬜ PODPOŘIT ÚČINNĚJŠÍ TLUMENÍ</a:t>
            </a:r>
            <a:br>
              <a:rPr kumimoji="1" lang="cs-CZ" altLang="ja-JP"/>
            </a:br>
            <a:r>
              <a:rPr kumimoji="1" lang="cs-CZ" altLang="ja-JP"/>
              <a:t>      BOLESTI U DOSPĚLÝCH PACIENTŮ</a:t>
            </a:r>
          </a:p>
        </p:txBody>
      </p:sp>
    </p:spTree>
    <p:extLst>
      <p:ext uri="{BB962C8B-B14F-4D97-AF65-F5344CB8AC3E}">
        <p14:creationId xmlns:p14="http://schemas.microsoft.com/office/powerpoint/2010/main" val="7397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828599"/>
            <a:ext cx="16128423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sz="6000" dirty="0">
                <a:solidFill>
                  <a:srgbClr val="FDB700"/>
                </a:solidFill>
              </a:rPr>
              <a:t>⚠️</a:t>
            </a:r>
            <a:br>
              <a:rPr kumimoji="1" lang="cs-CZ" altLang="ja-JP" sz="6000" dirty="0">
                <a:solidFill>
                  <a:srgbClr val="FDB700"/>
                </a:solidFill>
              </a:rPr>
            </a:br>
            <a:br>
              <a:rPr kumimoji="1" lang="cs-CZ" altLang="ja-JP" sz="6000" u="sng" dirty="0">
                <a:solidFill>
                  <a:srgbClr val="FDB700"/>
                </a:solidFill>
              </a:rPr>
            </a:br>
            <a:r>
              <a:rPr kumimoji="1" lang="cs-CZ" altLang="ja-JP" sz="5600" dirty="0" err="1">
                <a:solidFill>
                  <a:srgbClr val="FDB700"/>
                </a:solidFill>
              </a:rPr>
              <a:t>Scheuermannova</a:t>
            </a:r>
            <a:r>
              <a:rPr kumimoji="1" lang="cs-CZ" altLang="ja-JP" sz="5600" dirty="0">
                <a:solidFill>
                  <a:srgbClr val="FDB700"/>
                </a:solidFill>
              </a:rPr>
              <a:t> choroba je onemocnění s dědičností 74 </a:t>
            </a:r>
            <a:r>
              <a:rPr kumimoji="1" lang="en-US" altLang="ja-JP" sz="5600" dirty="0">
                <a:solidFill>
                  <a:srgbClr val="FDB700"/>
                </a:solidFill>
              </a:rPr>
              <a:t>%</a:t>
            </a:r>
            <a:r>
              <a:rPr kumimoji="1" lang="cs-CZ" altLang="ja-JP" sz="5600" dirty="0">
                <a:solidFill>
                  <a:srgbClr val="FDB700"/>
                </a:solidFill>
              </a:rPr>
              <a:t>.</a:t>
            </a:r>
            <a:br>
              <a:rPr kumimoji="1" lang="cs-CZ" altLang="ja-JP" sz="5600" dirty="0">
                <a:solidFill>
                  <a:srgbClr val="FDB700"/>
                </a:solidFill>
              </a:rPr>
            </a:br>
            <a:br>
              <a:rPr kumimoji="1" lang="cs-CZ" altLang="ja-JP" sz="5600" dirty="0">
                <a:solidFill>
                  <a:srgbClr val="FDB700"/>
                </a:solidFill>
              </a:rPr>
            </a:br>
            <a:r>
              <a:rPr kumimoji="1" lang="cs-CZ" altLang="ja-JP" sz="5600" dirty="0"/>
              <a:t>Klíčový je proto dotaz na předchozí výskyt potíží s páteří v rodině.</a:t>
            </a:r>
            <a:br>
              <a:rPr kumimoji="1" lang="cs-CZ" altLang="ja-JP" sz="5600" dirty="0"/>
            </a:br>
            <a:br>
              <a:rPr kumimoji="1" lang="cs-CZ" altLang="ja-JP" sz="5600" dirty="0"/>
            </a:br>
            <a:r>
              <a:rPr kumimoji="1" lang="cs-CZ" altLang="ja-JP" sz="5600" dirty="0"/>
              <a:t>Vhodné je dotázat se i na chronické nespecifické bolesti zad, protože onemocnění nemuselo být v rodině dosud diagnostikováno.</a:t>
            </a:r>
            <a:br>
              <a:rPr kumimoji="1" lang="cs-CZ" altLang="ja-JP" sz="5600" dirty="0"/>
            </a:br>
            <a:br>
              <a:rPr kumimoji="1" lang="cs-CZ" altLang="ja-JP" sz="5600" dirty="0"/>
            </a:br>
            <a:r>
              <a:rPr kumimoji="1" lang="cs-CZ" altLang="ja-JP" sz="5600" dirty="0"/>
              <a:t>Idiopatická skolióza má také výraznou genetickou komponentu.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2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01A6FE9E-2410-D7DD-2864-0FBC5846F0CB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790" y="1660358"/>
            <a:ext cx="11880420" cy="826464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6079B4-3EB3-91D1-87CE-182470FE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789" y="195740"/>
            <a:ext cx="11880419" cy="1512212"/>
          </a:xfrm>
        </p:spPr>
        <p:txBody>
          <a:bodyPr>
            <a:noAutofit/>
          </a:bodyPr>
          <a:lstStyle/>
          <a:p>
            <a:pPr algn="ctr"/>
            <a:r>
              <a:rPr kumimoji="1" lang="cs-CZ" altLang="ja-JP" sz="6000" dirty="0">
                <a:solidFill>
                  <a:srgbClr val="FDB700"/>
                </a:solidFill>
              </a:rPr>
              <a:t>SHRNUTÍ IDIOPATICKÉ SKOLIÓZY</a:t>
            </a:r>
            <a:endParaRPr kumimoji="1" lang="ja-JP" altLang="en-US" sz="6000" dirty="0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E708D-CB0D-F467-230F-ABDF9B1BA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F190F5-9B07-2D84-F87F-2BC71EE8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cs-CZ" altLang="ja-JP" sz="6700" dirty="0">
                <a:solidFill>
                  <a:srgbClr val="FDB700"/>
                </a:solidFill>
              </a:rPr>
              <a:t>⚠️</a:t>
            </a:r>
            <a:br>
              <a:rPr kumimoji="1" lang="cs-CZ" altLang="ja-JP" sz="6700" dirty="0">
                <a:solidFill>
                  <a:srgbClr val="FDB700"/>
                </a:solidFill>
              </a:rPr>
            </a:br>
            <a:br>
              <a:rPr kumimoji="1" lang="cs-CZ" altLang="ja-JP" sz="6700" dirty="0">
                <a:solidFill>
                  <a:srgbClr val="FDB700"/>
                </a:solidFill>
              </a:rPr>
            </a:br>
            <a:r>
              <a:rPr kumimoji="1" lang="cs-CZ" altLang="ja-JP" sz="6700" dirty="0">
                <a:solidFill>
                  <a:srgbClr val="FDB700"/>
                </a:solidFill>
              </a:rPr>
              <a:t>TIP</a:t>
            </a:r>
            <a:br>
              <a:rPr kumimoji="1" lang="cs-CZ" altLang="ja-JP" sz="6700" dirty="0">
                <a:solidFill>
                  <a:srgbClr val="FDB700"/>
                </a:solidFill>
              </a:rPr>
            </a:br>
            <a:br>
              <a:rPr kumimoji="1" lang="cs-CZ" altLang="ja-JP" sz="6700" u="sng" dirty="0">
                <a:solidFill>
                  <a:srgbClr val="FDB700"/>
                </a:solidFill>
              </a:rPr>
            </a:br>
            <a:r>
              <a:rPr kumimoji="1" lang="cs-CZ" altLang="ja-JP" sz="6700" dirty="0">
                <a:solidFill>
                  <a:srgbClr val="FDB700"/>
                </a:solidFill>
              </a:rPr>
              <a:t>I běžné dětské vadné držení těla funkčního původu je prediktorem bolestí zad v dospělosti, </a:t>
            </a:r>
            <a:r>
              <a:rPr kumimoji="1" lang="cs-CZ" altLang="ja-JP" sz="6700" dirty="0"/>
              <a:t>a proto je vhodné ho včas léčit.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3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cs-CZ" altLang="ja-JP" sz="6700" dirty="0">
                <a:solidFill>
                  <a:srgbClr val="FDB700"/>
                </a:solidFill>
              </a:rPr>
            </a:br>
            <a:br>
              <a:rPr kumimoji="1" lang="cs-CZ" altLang="ja-JP" sz="6700" u="sng" dirty="0">
                <a:solidFill>
                  <a:srgbClr val="FDB700"/>
                </a:solidFill>
              </a:rPr>
            </a:br>
            <a:r>
              <a:rPr kumimoji="1" lang="cs-CZ" altLang="ja-JP" sz="6700" dirty="0">
                <a:solidFill>
                  <a:srgbClr val="FDB700"/>
                </a:solidFill>
              </a:rPr>
              <a:t>Poté, co pediatr dojde k podezření na diagnózu </a:t>
            </a:r>
            <a:r>
              <a:rPr kumimoji="1" lang="cs-CZ" altLang="ja-JP" sz="6700" dirty="0" err="1">
                <a:solidFill>
                  <a:srgbClr val="FDB700"/>
                </a:solidFill>
              </a:rPr>
              <a:t>Scheuermannovy</a:t>
            </a:r>
            <a:r>
              <a:rPr kumimoji="1" lang="cs-CZ" altLang="ja-JP" sz="6700" dirty="0">
                <a:solidFill>
                  <a:srgbClr val="FDB700"/>
                </a:solidFill>
              </a:rPr>
              <a:t> choroby (popř. skoliózy), </a:t>
            </a:r>
            <a:r>
              <a:rPr kumimoji="1" lang="cs-CZ" altLang="ja-JP" sz="6700" dirty="0"/>
              <a:t>odesílá dětského pacienta k ortopedovi a následně ověřuje, zda pacient provádí doporučenou léčbu</a:t>
            </a:r>
            <a:r>
              <a:rPr kumimoji="1" lang="cs-CZ" altLang="ja-JP" sz="6700" dirty="0">
                <a:solidFill>
                  <a:srgbClr val="FDB700"/>
                </a:solidFill>
              </a:rPr>
              <a:t>.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29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osoba, oblečení, skupina, sport&#10;&#10;Popis byl vytvořen automaticky">
            <a:extLst>
              <a:ext uri="{FF2B5EF4-FFF2-40B4-BE49-F238E27FC236}">
                <a16:creationId xmlns:a16="http://schemas.microsoft.com/office/drawing/2014/main" id="{BE69DF86-0405-9EBA-9B2E-F0C11C5F68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449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LÉČBA</a:t>
            </a:r>
            <a:endParaRPr kumimoji="1" lang="ja-JP" altLang="en-US" dirty="0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7832" y="3332143"/>
            <a:ext cx="17012652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sz="7800" dirty="0">
                <a:solidFill>
                  <a:srgbClr val="FDB700"/>
                </a:solidFill>
                <a:latin typeface="Roboto Bold"/>
                <a:cs typeface="Roboto Bold"/>
              </a:rPr>
              <a:t>⚠️</a:t>
            </a:r>
            <a:br>
              <a:rPr lang="cs-CZ" altLang="ja-JP" sz="7800" dirty="0"/>
            </a:br>
            <a:br>
              <a:rPr lang="cs-CZ" altLang="ja-JP" sz="7800" dirty="0"/>
            </a:br>
            <a:r>
              <a:rPr kumimoji="1" lang="cs-CZ" altLang="ja-JP" sz="7800" dirty="0">
                <a:solidFill>
                  <a:srgbClr val="FDB700"/>
                </a:solidFill>
                <a:latin typeface="Roboto Bold"/>
                <a:cs typeface="Roboto Bold"/>
              </a:rPr>
              <a:t>Vhodným přístupem u vad páteře je komplexní konzervativní léčba.</a:t>
            </a:r>
            <a:br>
              <a:rPr lang="cs-CZ" altLang="ja-JP" sz="7800" dirty="0"/>
            </a:br>
            <a:br>
              <a:rPr lang="cs-CZ" altLang="ja-JP" sz="7800" dirty="0"/>
            </a:br>
            <a:r>
              <a:rPr kumimoji="1" lang="cs-CZ" altLang="ja-JP" sz="7800" dirty="0">
                <a:latin typeface="Roboto Bold"/>
                <a:cs typeface="Roboto Bold"/>
              </a:rPr>
              <a:t>Observace nebo samotná </a:t>
            </a:r>
            <a:r>
              <a:rPr kumimoji="1" lang="cs-CZ" altLang="ja-JP" sz="7800" dirty="0" err="1">
                <a:latin typeface="Roboto Bold"/>
                <a:cs typeface="Roboto Bold"/>
              </a:rPr>
              <a:t>korzetoterapie</a:t>
            </a:r>
            <a:r>
              <a:rPr kumimoji="1" lang="cs-CZ" altLang="ja-JP" sz="7800" dirty="0">
                <a:latin typeface="Roboto Bold"/>
                <a:cs typeface="Roboto Bold"/>
              </a:rPr>
              <a:t> nejsou dostatečné. </a:t>
            </a:r>
            <a:br>
              <a:rPr kumimoji="1" lang="cs-CZ" altLang="ja-JP" sz="7800" dirty="0">
                <a:latin typeface="Roboto Bold"/>
                <a:cs typeface="Roboto Bold"/>
              </a:rPr>
            </a:br>
            <a:br>
              <a:rPr kumimoji="1" lang="cs-CZ" altLang="ja-JP" sz="7800" dirty="0">
                <a:latin typeface="Roboto Bold"/>
                <a:cs typeface="Roboto Bold"/>
              </a:rPr>
            </a:br>
            <a:r>
              <a:rPr kumimoji="1" lang="cs-CZ" altLang="ja-JP" sz="7800" dirty="0">
                <a:latin typeface="Roboto Bold"/>
                <a:cs typeface="Roboto Bold"/>
              </a:rPr>
              <a:t>Léčit je třeba i asymptomatické pacienty, nástup symptomů může být opožděný.</a:t>
            </a:r>
            <a:br>
              <a:rPr lang="cs-CZ" altLang="ja-JP" dirty="0"/>
            </a:br>
            <a:br>
              <a:rPr lang="cs-CZ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44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sport, osoba, tanečníci, Rovnováha&#10;&#10;Popis byl vytvořen automaticky">
            <a:extLst>
              <a:ext uri="{FF2B5EF4-FFF2-40B4-BE49-F238E27FC236}">
                <a16:creationId xmlns:a16="http://schemas.microsoft.com/office/drawing/2014/main" id="{D87DF450-06B5-F78D-2000-1B8C65F268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872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144000" y="6047732"/>
            <a:ext cx="8668011" cy="31009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600" dirty="0"/>
              <a:t> Významná role denního specializovaného cvičení bez ohledu na velikost křivky, alespoň do ukončení růstu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600" dirty="0"/>
              <a:t> Včasné cvičení ovlivní i strukturu, nejen měkkou tkáň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600" dirty="0"/>
              <a:t> V ČR a SR dostupné např. </a:t>
            </a:r>
            <a:r>
              <a:rPr kumimoji="1" lang="sv-SE" altLang="ja-JP" sz="2600" b="1" dirty="0"/>
              <a:t>metoda dle Schrothové</a:t>
            </a:r>
            <a:r>
              <a:rPr kumimoji="1" lang="sv-SE" altLang="ja-JP" sz="2600" dirty="0"/>
              <a:t>, Brunkow, Brügger, Klapp, DNS nebo SM systém</a:t>
            </a:r>
            <a:r>
              <a:rPr kumimoji="1" lang="cs-CZ" altLang="ja-JP" sz="26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600" dirty="0"/>
              <a:t> Stále nedostupné např. </a:t>
            </a:r>
            <a:r>
              <a:rPr kumimoji="1" lang="cs-CZ" altLang="ja-JP" sz="2600" b="1" dirty="0"/>
              <a:t>F.E.D., </a:t>
            </a:r>
            <a:r>
              <a:rPr kumimoji="1" lang="cs-CZ" altLang="ja-JP" sz="2600" dirty="0"/>
              <a:t>ASMI, FITS, BSPTS aj.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/>
              <a:t>INTENZIVNÍ</a:t>
            </a:r>
            <a:br>
              <a:rPr kumimoji="1" lang="en-US" altLang="ja-JP" dirty="0"/>
            </a:br>
            <a:r>
              <a:rPr kumimoji="1" lang="cs-CZ" altLang="ja-JP" dirty="0">
                <a:solidFill>
                  <a:schemeClr val="accent1"/>
                </a:solidFill>
              </a:rPr>
              <a:t>REHABILITACE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venku, oblečení, boty, osoba&#10;&#10;Popis byl vytvořen automaticky">
            <a:extLst>
              <a:ext uri="{FF2B5EF4-FFF2-40B4-BE49-F238E27FC236}">
                <a16:creationId xmlns:a16="http://schemas.microsoft.com/office/drawing/2014/main" id="{86DB6E5F-916A-CB1A-A960-2C061DD248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0"/>
                    </a14:imgEffect>
                    <a14:imgEffect>
                      <a14:saturation sat="10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15" b="8015"/>
          <a:stretch>
            <a:fillRect/>
          </a:stretch>
        </p:blipFill>
        <p:spPr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144000" y="6057573"/>
            <a:ext cx="8534400" cy="32716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 Klidový režim bez přetěžování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 Přísný zákaz soutěžního sportu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 ⚠️ Intenzivní zdravotní cvičení ale nikdy není kontraindikováno</a:t>
            </a:r>
            <a:endParaRPr kumimoji="1" lang="en-US" altLang="ja-JP" sz="28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cs-CZ" altLang="ja-JP" dirty="0"/>
              <a:t>REDUKCE</a:t>
            </a:r>
            <a:br>
              <a:rPr kumimoji="1" lang="en-US" altLang="ja-JP" dirty="0"/>
            </a:br>
            <a:r>
              <a:rPr kumimoji="1" lang="cs-CZ" altLang="ja-JP" dirty="0">
                <a:solidFill>
                  <a:schemeClr val="accent1"/>
                </a:solidFill>
              </a:rPr>
              <a:t>NADMĚRNÉ ZÁTĚŽE NA PÁTEŘ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narozeninový dort, cake, interiér&#10;&#10;Popis byl vytvořen automaticky">
            <a:extLst>
              <a:ext uri="{FF2B5EF4-FFF2-40B4-BE49-F238E27FC236}">
                <a16:creationId xmlns:a16="http://schemas.microsoft.com/office/drawing/2014/main" id="{BFCB948F-763D-8A35-FF2C-7468727DCB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b="14086"/>
          <a:stretch>
            <a:fillRect/>
          </a:stretch>
        </p:blipFill>
        <p:spPr>
          <a:xfrm>
            <a:off x="475989" y="373257"/>
            <a:ext cx="8293768" cy="521379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scheuermannova-choroba.cz</a:t>
            </a:r>
          </a:p>
          <a:p>
            <a:r>
              <a:rPr lang="cs-CZ"/>
              <a:t>scheuermannova-choroba.sk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286900" y="5751230"/>
            <a:ext cx="8871284" cy="44303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 </a:t>
            </a:r>
            <a:r>
              <a:rPr kumimoji="1" lang="cs-CZ" altLang="ja-JP" sz="3100" dirty="0"/>
              <a:t>Indikována u středních a vyšších křivek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3100" dirty="0"/>
              <a:t> Antigravitační sádrový korzet s následnou ortézou</a:t>
            </a:r>
            <a:endParaRPr lang="cs-CZ" altLang="ja-JP" sz="3100" dirty="0">
              <a:cs typeface="Roboto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3100" dirty="0"/>
              <a:t> Modifikované </a:t>
            </a:r>
            <a:r>
              <a:rPr kumimoji="1" lang="cs-CZ" altLang="ja-JP" sz="3100" dirty="0" err="1"/>
              <a:t>Milwaukee</a:t>
            </a:r>
            <a:r>
              <a:rPr kumimoji="1" lang="cs-CZ" altLang="ja-JP" sz="3100" dirty="0"/>
              <a:t> či </a:t>
            </a:r>
            <a:r>
              <a:rPr kumimoji="1" lang="cs-CZ" altLang="ja-JP" sz="3100" dirty="0" err="1"/>
              <a:t>Cheneau</a:t>
            </a:r>
            <a:r>
              <a:rPr kumimoji="1" lang="cs-CZ" altLang="ja-JP" sz="3100" dirty="0"/>
              <a:t> ortézy</a:t>
            </a:r>
            <a:endParaRPr lang="cs-CZ" altLang="ja-JP" sz="3100" dirty="0">
              <a:cs typeface="Roboto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kumimoji="1" lang="cs-CZ" altLang="ja-JP" sz="3100" dirty="0"/>
              <a:t> Režim nošení 23 h nebo 16 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34287" y="1725591"/>
            <a:ext cx="10377724" cy="4218144"/>
          </a:xfrm>
        </p:spPr>
        <p:txBody>
          <a:bodyPr>
            <a:normAutofit/>
          </a:bodyPr>
          <a:lstStyle/>
          <a:p>
            <a:r>
              <a:rPr kumimoji="1" lang="cs-CZ" altLang="ja-JP" sz="8800" dirty="0">
                <a:solidFill>
                  <a:schemeClr val="accent1"/>
                </a:solidFill>
              </a:rPr>
              <a:t>KORZETOTERAPIE</a:t>
            </a:r>
            <a:endParaRPr kumimoji="1" lang="ja-JP" altLang="en-US" sz="8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Lékařské vybavení, lékařský, zdravotní péče, výjev&#10;&#10;Popis byl vytvořen automaticky">
            <a:extLst>
              <a:ext uri="{FF2B5EF4-FFF2-40B4-BE49-F238E27FC236}">
                <a16:creationId xmlns:a16="http://schemas.microsoft.com/office/drawing/2014/main" id="{49EA1FAF-7317-1AB0-6218-D11A80D7FA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683"/>
          <a:stretch>
            <a:fillRect/>
          </a:stretch>
        </p:blipFill>
        <p:spPr>
          <a:xfrm>
            <a:off x="475989" y="307711"/>
            <a:ext cx="7280703" cy="457694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scheuermannova-choroba.cz</a:t>
            </a:r>
          </a:p>
          <a:p>
            <a:r>
              <a:rPr lang="cs-CZ"/>
              <a:t>scheuermannova-choroba.sk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70245" y="5142706"/>
            <a:ext cx="11258551" cy="50389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kumimoji="1" lang="cs-CZ" altLang="ja-JP" sz="2500" dirty="0"/>
              <a:t> </a:t>
            </a:r>
            <a:r>
              <a:rPr kumimoji="1" lang="cs-CZ" altLang="ja-JP" sz="2800" dirty="0"/>
              <a:t>Případy neúspěšné konzervativní léčby nebo pozdních diagnóz je možno řešit </a:t>
            </a:r>
            <a:r>
              <a:rPr kumimoji="1" lang="cs-CZ" altLang="ja-JP" sz="2800" dirty="0" err="1"/>
              <a:t>spondylochirurgicky</a:t>
            </a:r>
            <a:r>
              <a:rPr kumimoji="1" lang="cs-CZ" altLang="ja-JP" sz="2800" dirty="0"/>
              <a:t>. Současné kritérium od 70°, ale ⚠️ </a:t>
            </a:r>
            <a:r>
              <a:rPr kumimoji="1" lang="cs-CZ" altLang="ja-JP" sz="2800" b="1" dirty="0"/>
              <a:t>BOLEST NEZÁVISLÁ NA KŘIVCE!</a:t>
            </a:r>
            <a:endParaRPr kumimoji="1" lang="cs-CZ" altLang="ja-JP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 Indikace ke </a:t>
            </a:r>
            <a:r>
              <a:rPr kumimoji="1" lang="cs-CZ" altLang="ja-JP" sz="2800" dirty="0" err="1"/>
              <a:t>spondylochirurgické</a:t>
            </a:r>
            <a:r>
              <a:rPr kumimoji="1" lang="cs-CZ" altLang="ja-JP" sz="2800" dirty="0"/>
              <a:t> intervenci je relativní. Přihlíží se k bolesti nebo estetice. Absolutní indikací je příp. neurologický deficit.</a:t>
            </a:r>
            <a:endParaRPr lang="cs-CZ" altLang="ja-JP" sz="2800" dirty="0">
              <a:cs typeface="Roboto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 Specializovanými centry pro diagnostiku a léčbu deformit páteře jsou např. </a:t>
            </a:r>
            <a:r>
              <a:rPr kumimoji="1" lang="cs-CZ" altLang="ja-JP" sz="2800" b="1" dirty="0"/>
              <a:t>Ortopedická klinika FN Brno </a:t>
            </a:r>
            <a:r>
              <a:rPr kumimoji="1" lang="cs-CZ" altLang="ja-JP" sz="2800" dirty="0"/>
              <a:t>nebo</a:t>
            </a:r>
            <a:r>
              <a:rPr kumimoji="1" lang="cs-CZ" altLang="ja-JP" sz="2800" b="1" dirty="0"/>
              <a:t> </a:t>
            </a:r>
            <a:r>
              <a:rPr kumimoji="1" lang="cs-CZ" altLang="ja-JP" sz="2800" b="1" dirty="0" err="1"/>
              <a:t>Spondylochirurgická</a:t>
            </a:r>
            <a:r>
              <a:rPr kumimoji="1" lang="cs-CZ" altLang="ja-JP" sz="2800" b="1" dirty="0"/>
              <a:t> klinika FN Motol.</a:t>
            </a:r>
            <a:endParaRPr kumimoji="1" lang="ja-JP" alt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29699" y="787980"/>
            <a:ext cx="11006375" cy="4218144"/>
          </a:xfrm>
        </p:spPr>
        <p:txBody>
          <a:bodyPr>
            <a:normAutofit/>
          </a:bodyPr>
          <a:lstStyle/>
          <a:p>
            <a:r>
              <a:rPr kumimoji="1" lang="cs-CZ" altLang="ja-JP" sz="7200" dirty="0"/>
              <a:t>SPONDYLOCHIRURGICKÁ</a:t>
            </a:r>
            <a:br>
              <a:rPr kumimoji="1" lang="en-US" altLang="ja-JP" sz="7200" dirty="0"/>
            </a:br>
            <a:r>
              <a:rPr kumimoji="1" lang="cs-CZ" altLang="ja-JP" sz="7200" dirty="0">
                <a:solidFill>
                  <a:schemeClr val="accent1"/>
                </a:solidFill>
              </a:rPr>
              <a:t>KOREKCE</a:t>
            </a:r>
            <a:endParaRPr kumimoji="1" lang="ja-JP" altLang="en-US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>
                <a:solidFill>
                  <a:schemeClr val="accent1"/>
                </a:solidFill>
              </a:rPr>
              <a:t>PODĚKOVÁNÍ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93713" y="5987152"/>
            <a:ext cx="5248062" cy="846549"/>
          </a:xfrm>
        </p:spPr>
        <p:txBody>
          <a:bodyPr>
            <a:normAutofit/>
          </a:bodyPr>
          <a:lstStyle/>
          <a:p>
            <a:r>
              <a:rPr kumimoji="1" lang="cs-CZ" altLang="ja-JP" sz="2400" b="1" err="1"/>
              <a:t>Scheuermann‘s</a:t>
            </a:r>
            <a:r>
              <a:rPr kumimoji="1" lang="cs-CZ" altLang="ja-JP" sz="2400" b="1"/>
              <a:t> </a:t>
            </a:r>
            <a:r>
              <a:rPr kumimoji="1" lang="cs-CZ" altLang="ja-JP" sz="2400" b="1" err="1"/>
              <a:t>Disease</a:t>
            </a:r>
            <a:r>
              <a:rPr kumimoji="1" lang="cs-CZ" altLang="ja-JP" sz="2400" b="1"/>
              <a:t> </a:t>
            </a:r>
            <a:r>
              <a:rPr kumimoji="1" lang="cs-CZ" altLang="ja-JP" sz="2400" b="1" err="1"/>
              <a:t>Fund</a:t>
            </a:r>
            <a:endParaRPr kumimoji="1" lang="cs-CZ" altLang="ja-JP" sz="2400" b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540151" y="5987152"/>
            <a:ext cx="5313499" cy="846549"/>
          </a:xfrm>
        </p:spPr>
        <p:txBody>
          <a:bodyPr>
            <a:normAutofit/>
          </a:bodyPr>
          <a:lstStyle/>
          <a:p>
            <a:r>
              <a:rPr kumimoji="1" lang="cs-CZ" altLang="ja-JP" sz="2400" b="1"/>
              <a:t>Mladí lékaři</a:t>
            </a:r>
            <a:endParaRPr kumimoji="1" lang="en-US" altLang="ja-JP" sz="2400" b="1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2152027" y="5987152"/>
            <a:ext cx="5313499" cy="846549"/>
          </a:xfrm>
        </p:spPr>
        <p:txBody>
          <a:bodyPr>
            <a:noAutofit/>
          </a:bodyPr>
          <a:lstStyle/>
          <a:p>
            <a:r>
              <a:rPr lang="cs-CZ" altLang="ja-JP" sz="2000" b="1"/>
              <a:t>Institut komunikačních studií a žurnalistiky</a:t>
            </a:r>
          </a:p>
          <a:p>
            <a:r>
              <a:rPr kumimoji="1" lang="cs-CZ" altLang="ja-JP" sz="2000" b="1"/>
              <a:t>FSV UK</a:t>
            </a:r>
            <a:endParaRPr kumimoji="1" lang="ja-JP" altLang="en-US" sz="2000" b="1"/>
          </a:p>
        </p:txBody>
      </p:sp>
      <p:pic>
        <p:nvPicPr>
          <p:cNvPr id="59" name="Zástupný symbol obrázku 58">
            <a:extLst>
              <a:ext uri="{FF2B5EF4-FFF2-40B4-BE49-F238E27FC236}">
                <a16:creationId xmlns:a16="http://schemas.microsoft.com/office/drawing/2014/main" id="{CABCBF41-EB98-577D-E4B3-1ECF695B30C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21695" y="3412665"/>
            <a:ext cx="5974162" cy="2154847"/>
          </a:xfrm>
        </p:spPr>
      </p:pic>
      <p:pic>
        <p:nvPicPr>
          <p:cNvPr id="65" name="Zástupný symbol obrázku 64" descr="Obsah obrázku symbol, Grafika, nachový, Barevnost&#10;&#10;Popis byl vytvořen automaticky">
            <a:extLst>
              <a:ext uri="{FF2B5EF4-FFF2-40B4-BE49-F238E27FC236}">
                <a16:creationId xmlns:a16="http://schemas.microsoft.com/office/drawing/2014/main" id="{2BCA3ECF-CB73-705C-CB1B-1472AD2BE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03" y="3364928"/>
            <a:ext cx="1666875" cy="2247900"/>
          </a:xfrm>
        </p:spPr>
      </p:pic>
      <p:pic>
        <p:nvPicPr>
          <p:cNvPr id="79" name="Zástupný symbol obrázku 78">
            <a:extLst>
              <a:ext uri="{FF2B5EF4-FFF2-40B4-BE49-F238E27FC236}">
                <a16:creationId xmlns:a16="http://schemas.microsoft.com/office/drawing/2014/main" id="{0B701717-0BEE-B500-3E70-45A318B17E2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263" y="3523845"/>
            <a:ext cx="3206043" cy="193006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AF2022-D037-6522-B5CF-F7F4ECBFE784}"/>
              </a:ext>
            </a:extLst>
          </p:cNvPr>
          <p:cNvSpPr txBox="1"/>
          <p:nvPr/>
        </p:nvSpPr>
        <p:spPr>
          <a:xfrm>
            <a:off x="855000" y="7882443"/>
            <a:ext cx="2870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cs-CZ" sz="3200" b="1" dirty="0">
                <a:solidFill>
                  <a:schemeClr val="bg1"/>
                </a:solidFill>
              </a:rPr>
              <a:t>Mluví o nás /</a:t>
            </a:r>
            <a:br>
              <a:rPr kumimoji="1" lang="cs-CZ" sz="3200" b="1" dirty="0">
                <a:solidFill>
                  <a:schemeClr val="bg1"/>
                </a:solidFill>
              </a:rPr>
            </a:br>
            <a:r>
              <a:rPr kumimoji="1" lang="cs-CZ" sz="3200" b="1" dirty="0">
                <a:solidFill>
                  <a:schemeClr val="bg1"/>
                </a:solidFill>
              </a:rPr>
              <a:t>Připravuje se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1" name="Obrázek 10" descr="Obsah obrázku Písmo, Grafika, snímek obrazovky, grafický design&#10;&#10;Popis byl vytvořen automaticky">
            <a:extLst>
              <a:ext uri="{FF2B5EF4-FFF2-40B4-BE49-F238E27FC236}">
                <a16:creationId xmlns:a16="http://schemas.microsoft.com/office/drawing/2014/main" id="{8DF4406C-AC86-0A08-B83F-8BAD2463A5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4" y="8121027"/>
            <a:ext cx="2592948" cy="596918"/>
          </a:xfrm>
          <a:prstGeom prst="rect">
            <a:avLst/>
          </a:prstGeom>
        </p:spPr>
      </p:pic>
      <p:pic>
        <p:nvPicPr>
          <p:cNvPr id="14" name="Obrázek 13" descr="Obsah obrázku Grafika, Písmo, grafický design, design&#10;&#10;Popis byl vytvořen automaticky">
            <a:extLst>
              <a:ext uri="{FF2B5EF4-FFF2-40B4-BE49-F238E27FC236}">
                <a16:creationId xmlns:a16="http://schemas.microsoft.com/office/drawing/2014/main" id="{10A11743-BD54-6E5D-4341-9DC5019EA4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11" y="8163058"/>
            <a:ext cx="2870831" cy="587624"/>
          </a:xfrm>
          <a:prstGeom prst="rect">
            <a:avLst/>
          </a:prstGeom>
        </p:spPr>
      </p:pic>
      <p:pic>
        <p:nvPicPr>
          <p:cNvPr id="17" name="Obrázek 16" descr="Obsah obrázku Písmo, Grafika, grafický design, text&#10;&#10;Popis byl vytvořen automaticky">
            <a:extLst>
              <a:ext uri="{FF2B5EF4-FFF2-40B4-BE49-F238E27FC236}">
                <a16:creationId xmlns:a16="http://schemas.microsoft.com/office/drawing/2014/main" id="{564A4388-53DE-BFC2-97C3-3E86EE4658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05" y="8121027"/>
            <a:ext cx="3121343" cy="58742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448224E-9418-E9D0-7C9F-F2AD25D667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73722" y="7923792"/>
            <a:ext cx="3444252" cy="1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6668" y="3404332"/>
            <a:ext cx="16645466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sz="6400" dirty="0">
                <a:solidFill>
                  <a:srgbClr val="FDB700"/>
                </a:solidFill>
                <a:latin typeface="Roboto Bold"/>
                <a:cs typeface="Roboto Bold"/>
              </a:rPr>
              <a:t>⚠️</a:t>
            </a:r>
            <a:br>
              <a:rPr lang="cs-CZ" altLang="ja-JP" sz="6400" dirty="0"/>
            </a:br>
            <a:br>
              <a:rPr lang="cs-CZ" altLang="ja-JP" sz="6400" dirty="0"/>
            </a:br>
            <a:r>
              <a:rPr kumimoji="1" lang="cs-CZ" altLang="ja-JP" sz="6400" dirty="0">
                <a:solidFill>
                  <a:srgbClr val="FDB700"/>
                </a:solidFill>
                <a:latin typeface="Roboto Bold"/>
                <a:cs typeface="Roboto Bold"/>
              </a:rPr>
              <a:t>Dětští pacienti mají obecně k intenzivní léčbě vad páteře nízkou motivaci.</a:t>
            </a:r>
            <a:br>
              <a:rPr kumimoji="1" lang="cs-CZ" altLang="ja-JP" sz="6400" dirty="0">
                <a:solidFill>
                  <a:srgbClr val="FDB700"/>
                </a:solidFill>
                <a:latin typeface="Roboto Bold"/>
                <a:cs typeface="Roboto Bold"/>
              </a:rPr>
            </a:br>
            <a:br>
              <a:rPr kumimoji="1" lang="cs-CZ" altLang="ja-JP" sz="6400" dirty="0">
                <a:solidFill>
                  <a:srgbClr val="FDB700"/>
                </a:solidFill>
                <a:latin typeface="Roboto Bold"/>
                <a:cs typeface="Roboto Bold"/>
              </a:rPr>
            </a:br>
            <a:r>
              <a:rPr kumimoji="1" lang="cs-CZ" altLang="ja-JP" sz="6400" dirty="0">
                <a:solidFill>
                  <a:srgbClr val="FDB700"/>
                </a:solidFill>
              </a:rPr>
              <a:t>Důležitá je proto důsledná kooperace mezi ortopedem, pacientem a jeho rodiči.</a:t>
            </a:r>
            <a:br>
              <a:rPr lang="cs-CZ" altLang="ja-JP" sz="6400" dirty="0"/>
            </a:br>
            <a:br>
              <a:rPr lang="cs-CZ" altLang="ja-JP" sz="6400" dirty="0"/>
            </a:br>
            <a:r>
              <a:rPr kumimoji="1" lang="cs-CZ" altLang="ja-JP" sz="6400" dirty="0">
                <a:latin typeface="Roboto Bold"/>
                <a:cs typeface="Roboto Bold"/>
              </a:rPr>
              <a:t>Je proto na místě pacientovi a jeho rodičům zdůraznit celoživotní následky, které mohou nastat v případě nedostatečné adherence k léčbě.</a:t>
            </a:r>
            <a:br>
              <a:rPr lang="cs-CZ" altLang="ja-JP" dirty="0"/>
            </a:br>
            <a:br>
              <a:rPr lang="cs-CZ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642331"/>
            <a:ext cx="16128423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⚠️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>
                <a:solidFill>
                  <a:srgbClr val="FDB700"/>
                </a:solidFill>
              </a:rPr>
              <a:t>Pokud selže konzervativní léčba, ne vždy je příčinou agresivita onemocnění. 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/>
              <a:t>Může to být způsobeno nedostatečně intenzivní léčbou.</a:t>
            </a:r>
            <a:br>
              <a:rPr kumimoji="1" lang="cs-CZ" altLang="ja-JP" dirty="0"/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6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osoba, oblečení, skupina, sport&#10;&#10;Popis byl vytvořen automaticky">
            <a:extLst>
              <a:ext uri="{FF2B5EF4-FFF2-40B4-BE49-F238E27FC236}">
                <a16:creationId xmlns:a16="http://schemas.microsoft.com/office/drawing/2014/main" id="{95651543-E04E-2B95-825D-058356328C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449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ZÁVĚREM</a:t>
            </a:r>
            <a:endParaRPr kumimoji="1" lang="ja-JP" altLang="en-US" dirty="0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775682"/>
            <a:ext cx="16128423" cy="6654068"/>
          </a:xfrm>
        </p:spPr>
        <p:txBody>
          <a:bodyPr>
            <a:normAutofit fontScale="90000"/>
          </a:bodyPr>
          <a:lstStyle/>
          <a:p>
            <a:r>
              <a:rPr kumimoji="1" lang="cs-CZ" altLang="ja-JP" sz="6700" dirty="0">
                <a:solidFill>
                  <a:srgbClr val="FDB700"/>
                </a:solidFill>
              </a:rPr>
              <a:t>CO SI DNES ODNÉST?</a:t>
            </a:r>
            <a:br>
              <a:rPr kumimoji="1" lang="cs-CZ" altLang="ja-JP" sz="6700" dirty="0">
                <a:solidFill>
                  <a:srgbClr val="FDB700"/>
                </a:solidFill>
              </a:rPr>
            </a:br>
            <a:br>
              <a:rPr kumimoji="1" lang="cs-CZ" altLang="ja-JP" sz="6700" dirty="0">
                <a:solidFill>
                  <a:srgbClr val="FDB700"/>
                </a:solidFill>
              </a:rPr>
            </a:br>
            <a:r>
              <a:rPr kumimoji="1" lang="cs-CZ" altLang="ja-JP" sz="6700" dirty="0"/>
              <a:t>Pečlivé vyšetření na </a:t>
            </a:r>
            <a:r>
              <a:rPr kumimoji="1" lang="cs-CZ" altLang="ja-JP" sz="6700" dirty="0" err="1"/>
              <a:t>Scheuermannovu</a:t>
            </a:r>
            <a:r>
              <a:rPr kumimoji="1" lang="cs-CZ" altLang="ja-JP" sz="6700" dirty="0"/>
              <a:t> chorobu při pediatrických preventivních prohlídkách, se zohledněním všech jejích forem a stádií vývoje, a následná odpovídající léčba,</a:t>
            </a:r>
            <a:r>
              <a:rPr kumimoji="1" lang="cs-CZ" altLang="ja-JP" sz="6700" dirty="0">
                <a:solidFill>
                  <a:srgbClr val="FDB700"/>
                </a:solidFill>
              </a:rPr>
              <a:t> </a:t>
            </a:r>
            <a:r>
              <a:rPr kumimoji="1" lang="cs-CZ" altLang="ja-JP" sz="6700" u="sng" dirty="0"/>
              <a:t>mohou vést k minimalizaci následků v podobě chronické bolesti a tělesné dysmorfie</a:t>
            </a:r>
            <a:r>
              <a:rPr kumimoji="1" lang="cs-CZ" altLang="ja-JP" sz="6700" dirty="0"/>
              <a:t>.</a:t>
            </a:r>
            <a:br>
              <a:rPr kumimoji="1" lang="cs-CZ" altLang="ja-JP" sz="6700" dirty="0"/>
            </a:b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75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318482"/>
            <a:ext cx="16128423" cy="6654068"/>
          </a:xfrm>
        </p:spPr>
        <p:txBody>
          <a:bodyPr>
            <a:normAutofit fontScale="90000"/>
          </a:bodyPr>
          <a:lstStyle/>
          <a:p>
            <a:r>
              <a:rPr kumimoji="1" lang="cs-CZ" altLang="ja-JP" sz="6700" dirty="0">
                <a:solidFill>
                  <a:srgbClr val="FDB700"/>
                </a:solidFill>
              </a:rPr>
              <a:t>CO SI DNES ODNÉST?</a:t>
            </a:r>
            <a:br>
              <a:rPr kumimoji="1" lang="cs-CZ" altLang="ja-JP" sz="6700" dirty="0">
                <a:solidFill>
                  <a:srgbClr val="FDB700"/>
                </a:solidFill>
              </a:rPr>
            </a:br>
            <a:br>
              <a:rPr kumimoji="1" lang="cs-CZ" altLang="ja-JP" sz="6700" dirty="0">
                <a:solidFill>
                  <a:srgbClr val="FDB700"/>
                </a:solidFill>
              </a:rPr>
            </a:br>
            <a:r>
              <a:rPr kumimoji="1" lang="cs-CZ" altLang="ja-JP" sz="6700" dirty="0"/>
              <a:t>Důležité je i vyšetření na </a:t>
            </a:r>
            <a:r>
              <a:rPr kumimoji="1" lang="cs-CZ" altLang="ja-JP" sz="6700" u="sng" dirty="0"/>
              <a:t>idiopatickou skoliózu</a:t>
            </a:r>
            <a:r>
              <a:rPr kumimoji="1" lang="cs-CZ" altLang="ja-JP" sz="6700" dirty="0"/>
              <a:t> a VDT, které také mohou vést k následkům, a vyžadují včasnou léčbu.</a:t>
            </a:r>
            <a:br>
              <a:rPr kumimoji="1" lang="cs-CZ" altLang="ja-JP" sz="6700" dirty="0"/>
            </a:br>
            <a:br>
              <a:rPr kumimoji="1" lang="cs-CZ" altLang="ja-JP" sz="6700" dirty="0"/>
            </a:br>
            <a:r>
              <a:rPr kumimoji="1" lang="cs-CZ" altLang="ja-JP" sz="6700" dirty="0"/>
              <a:t>Zejména idiopatická skolióza může také vést v dospělosti k chronickým bolestem a/nebo tělesné dysmorfii.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34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5200" y="3833913"/>
            <a:ext cx="16442267" cy="2312785"/>
          </a:xfrm>
        </p:spPr>
        <p:txBody>
          <a:bodyPr>
            <a:normAutofit fontScale="90000"/>
          </a:bodyPr>
          <a:lstStyle/>
          <a:p>
            <a:pPr algn="l"/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>
                <a:solidFill>
                  <a:srgbClr val="FDB700"/>
                </a:solidFill>
              </a:rPr>
              <a:t>       3 otázky pro dětského pacienta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sz="5300" dirty="0"/>
              <a:t>1️⃣ Má potíže se na </a:t>
            </a:r>
            <a:r>
              <a:rPr kumimoji="1" lang="cs-CZ" altLang="ja-JP" sz="5300"/>
              <a:t>vyzvání narovnat?</a:t>
            </a:r>
            <a:br>
              <a:rPr kumimoji="1" lang="cs-CZ" altLang="ja-JP" sz="5300" dirty="0"/>
            </a:br>
            <a:br>
              <a:rPr kumimoji="1" lang="cs-CZ" altLang="ja-JP" sz="5300" dirty="0"/>
            </a:br>
            <a:r>
              <a:rPr kumimoji="1" lang="cs-CZ" altLang="ja-JP" sz="5300" dirty="0"/>
              <a:t>2️⃣ Trpí opakovanou bolestí nebo nepohodlím v zádech?</a:t>
            </a:r>
            <a:br>
              <a:rPr kumimoji="1" lang="cs-CZ" altLang="ja-JP" sz="5300" dirty="0"/>
            </a:br>
            <a:br>
              <a:rPr kumimoji="1" lang="cs-CZ" altLang="ja-JP" sz="5300" dirty="0"/>
            </a:br>
            <a:r>
              <a:rPr kumimoji="1" lang="cs-CZ" altLang="ja-JP" sz="5300" dirty="0"/>
              <a:t>3️⃣ Má v rodině blízkého příbuzného se </a:t>
            </a:r>
            <a:r>
              <a:rPr kumimoji="1" lang="cs-CZ" altLang="ja-JP" sz="5300" dirty="0" err="1"/>
              <a:t>susp</a:t>
            </a:r>
            <a:r>
              <a:rPr kumimoji="1" lang="cs-CZ" altLang="ja-JP" sz="5300" dirty="0"/>
              <a:t>. vadou</a:t>
            </a:r>
            <a:br>
              <a:rPr kumimoji="1" lang="cs-CZ" altLang="ja-JP" sz="5300" dirty="0"/>
            </a:br>
            <a:r>
              <a:rPr kumimoji="1" lang="cs-CZ" altLang="ja-JP" sz="5300" dirty="0"/>
              <a:t>       páteře?</a:t>
            </a:r>
            <a:br>
              <a:rPr kumimoji="1" lang="cs-CZ" altLang="ja-JP" sz="5300" dirty="0"/>
            </a:br>
            <a:br>
              <a:rPr kumimoji="1" lang="cs-CZ" altLang="ja-JP" sz="5300" dirty="0"/>
            </a:br>
            <a:r>
              <a:rPr kumimoji="1" lang="cs-CZ" altLang="ja-JP" sz="5300" dirty="0">
                <a:highlight>
                  <a:srgbClr val="FF0000"/>
                </a:highlight>
              </a:rPr>
              <a:t>Platnost alespoň jednoho tvrzení =  Zvýšená pozornost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50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1050" y="3833913"/>
            <a:ext cx="16706850" cy="2312785"/>
          </a:xfrm>
        </p:spPr>
        <p:txBody>
          <a:bodyPr>
            <a:normAutofit fontScale="90000"/>
          </a:bodyPr>
          <a:lstStyle/>
          <a:p>
            <a:pPr algn="l"/>
            <a:br>
              <a:rPr lang="cs-CZ" altLang="ja-JP" dirty="0"/>
            </a:br>
            <a:br>
              <a:rPr lang="cs-CZ" altLang="ja-JP" dirty="0"/>
            </a:br>
            <a:r>
              <a:rPr lang="cs-CZ" altLang="ja-JP" dirty="0"/>
              <a:t>                 </a:t>
            </a:r>
            <a:r>
              <a:rPr kumimoji="1" lang="cs-CZ" altLang="ja-JP" dirty="0">
                <a:solidFill>
                  <a:srgbClr val="FDB700"/>
                </a:solidFill>
                <a:latin typeface="Roboto Bold"/>
                <a:cs typeface="Roboto Bold"/>
              </a:rPr>
              <a:t>Co chybí pro změnu?</a:t>
            </a:r>
            <a:br>
              <a:rPr lang="cs-CZ" altLang="ja-JP" dirty="0"/>
            </a:br>
            <a:br>
              <a:rPr lang="cs-CZ" altLang="ja-JP" dirty="0"/>
            </a:br>
            <a:r>
              <a:rPr kumimoji="1" lang="cs-CZ" altLang="ja-JP" sz="4700" dirty="0">
                <a:latin typeface="Roboto Bold"/>
                <a:cs typeface="Roboto Bold"/>
              </a:rPr>
              <a:t>1️⃣ </a:t>
            </a: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Zvýšení povědomí mezi rodiči a lékaři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+ objasnění rozšířených přesvědčení o bezbolestnosti,    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neléčitelnosti v dětství nebo neexistenci dědičné komponenty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2️⃣ Důkladnější testování, včetně méně výrazných a atypických křivek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3️⃣ Důkladná všestranná a intenzivní léčba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❌ </a:t>
            </a:r>
            <a:r>
              <a:rPr kumimoji="1" lang="cs-CZ" altLang="ja-JP" sz="4700" strike="sng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observace, samotná </a:t>
            </a:r>
            <a:r>
              <a:rPr kumimoji="1" lang="cs-CZ" altLang="ja-JP" sz="4700" strike="sngStrike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korzetoterapie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4️⃣ Kontrolní mechanismus</a:t>
            </a:r>
            <a:b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= ortopedický, rentgenový, genetický nebo jiný screening ❕</a:t>
            </a:r>
            <a:br>
              <a:rPr lang="cs-CZ" altLang="ja-JP" dirty="0"/>
            </a:br>
            <a:br>
              <a:rPr lang="cs-CZ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7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cs-CZ" altLang="ja-JP" dirty="0"/>
              <a:t>VEŠKERÉ INFORMACE K DIAGNOSTICE A LÉČBĚ</a:t>
            </a:r>
            <a:br>
              <a:rPr kumimoji="1" lang="cs-CZ" altLang="ja-JP" dirty="0"/>
            </a:br>
            <a:r>
              <a:rPr kumimoji="1" lang="cs-CZ" altLang="ja-JP" dirty="0"/>
              <a:t>VČETNĚ TÉTO PREZENTACE NA</a:t>
            </a:r>
            <a:br>
              <a:rPr kumimoji="1" lang="cs-CZ" altLang="ja-JP" dirty="0"/>
            </a:br>
            <a:br>
              <a:rPr kumimoji="1" lang="cs-CZ" altLang="ja-JP" dirty="0"/>
            </a:br>
            <a:r>
              <a:rPr kumimoji="1" lang="ja-JP" altLang="cs-CZ" dirty="0"/>
              <a:t>🖱️</a:t>
            </a:r>
            <a:br>
              <a:rPr kumimoji="1" lang="cs-CZ" altLang="ja-JP" dirty="0"/>
            </a:br>
            <a:br>
              <a:rPr kumimoji="1" lang="cs-CZ" altLang="ja-JP" dirty="0"/>
            </a:br>
            <a:r>
              <a:rPr kumimoji="1" lang="cs-CZ" altLang="ja-JP" dirty="0">
                <a:solidFill>
                  <a:srgbClr val="FDB700"/>
                </a:solidFill>
              </a:rPr>
              <a:t>SCHEUERMANNOVA-CHOROBA.CZ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>
                <a:solidFill>
                  <a:srgbClr val="FDB700"/>
                </a:solidFill>
              </a:rPr>
              <a:t>SCHEUERMANNOVA-CHOROBA.SK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sz="4900" dirty="0">
                <a:solidFill>
                  <a:srgbClr val="FDB700"/>
                </a:solidFill>
              </a:rPr>
            </a:br>
            <a:r>
              <a:rPr kumimoji="1" lang="ja-JP" altLang="cs-CZ" sz="4900" dirty="0">
                <a:solidFill>
                  <a:srgbClr val="FDB700"/>
                </a:solidFill>
              </a:rPr>
              <a:t>🎁 </a:t>
            </a:r>
            <a:r>
              <a:rPr kumimoji="1" lang="cs-CZ" altLang="ja-JP" sz="49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Přispějte k včasné diagnóze dětí po celém světě na </a:t>
            </a:r>
            <a:br>
              <a:rPr kumimoji="1" lang="cs-CZ" altLang="ja-JP" sz="49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1" lang="cs-CZ" altLang="ja-JP" sz="4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sdfund1.org/</a:t>
            </a:r>
            <a:r>
              <a:rPr kumimoji="1" lang="cs-CZ" altLang="ja-JP" sz="49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donate</a:t>
            </a:r>
            <a:endParaRPr kumimoji="1" lang="ja-JP" altLang="en-US" sz="4900" b="1" dirty="0">
              <a:solidFill>
                <a:srgbClr val="FDB700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6535" y="3059315"/>
            <a:ext cx="8585200" cy="6654068"/>
          </a:xfrm>
          <a:solidFill>
            <a:srgbClr val="5D2C86"/>
          </a:solidFill>
          <a:ln>
            <a:noFill/>
          </a:ln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ZDRAVOTNÍ A JINÉ SOCIÁLNÍ KAMPANĚ, ZPĚTNÁ VAZBA</a:t>
            </a:r>
            <a:b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kumimoji="1" lang="ja-JP" alt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📧 </a:t>
            </a:r>
            <a: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raha@volny.cz</a:t>
            </a:r>
            <a:b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kumimoji="1" lang="cs-CZ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Tadeáš Řáha</a:t>
            </a:r>
            <a:br>
              <a:rPr kumimoji="1" lang="cs-CZ" altLang="ja-JP" sz="6700" dirty="0">
                <a:ln w="6350">
                  <a:solidFill>
                    <a:schemeClr val="tx1">
                      <a:alpha val="58000"/>
                    </a:schemeClr>
                  </a:solidFill>
                </a:ln>
                <a:solidFill>
                  <a:srgbClr val="FDB7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endParaRPr kumimoji="1" lang="ja-JP" alt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6C82B89-B41D-B2AB-7CA2-08F9D5FBACCC}"/>
              </a:ext>
            </a:extLst>
          </p:cNvPr>
          <p:cNvSpPr txBox="1">
            <a:spLocks/>
          </p:cNvSpPr>
          <p:nvPr/>
        </p:nvSpPr>
        <p:spPr>
          <a:xfrm>
            <a:off x="9956800" y="-59294"/>
            <a:ext cx="8111065" cy="10285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kumimoji="1" lang="cs-CZ" altLang="ja-JP" sz="2800" b="1" dirty="0">
                <a:solidFill>
                  <a:srgbClr val="FDB7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ZDROJE</a:t>
            </a:r>
          </a:p>
          <a:p>
            <a:endParaRPr kumimoji="1" lang="cs-CZ" altLang="ja-JP" sz="2800" dirty="0">
              <a:solidFill>
                <a:srgbClr val="FDB7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AKIZAKI, Jun.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Castor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Template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Šablony Powerpoint. Dostupné z: https://thepopp.com/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templates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CHENG,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Tian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EINARSDOTTIR, Elisabet; KERE,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Juha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GERDHEM, Paul, 2022.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Idiopathic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scoliosis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systematic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meta-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heritability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EFORT Open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2022-06-01, roč. 7, č. 6, s. 414-421. ISSN 2058-5241. Dostupné z: https://doi.org/10.1530/EOR-22-0026.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CZAPROWSKI, Dariusz; STOLIŃSKI, Łukasz; TYRAKOWSKI, Marcin; KOZINOGA, Mateusz a KOTWICKI, Tomasz, 2018. Non-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structural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misalignments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body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posture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sagittal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plane. Online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Scoliosis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Spinal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Disorders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Roč. 13, č. 1. ISSN 2397-1789. Dostupné z: https://doi.org/10.1186/s13013-018-0151-5.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DAMBORG, Frank, Vilhelm ENGELL, Jan NIELSEN,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Kirsten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 KYVIK,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Mikkel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Ø ANDERSEN a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Karsten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THOMSEN.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Genetic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epidemiology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Scheuermann's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Acta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Orthopaedica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[online]. 2011, 2011-11-24, 82(5), 602-605 [cit.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2024-01-16]. ISSN 1745-3674. Dostupné z: doi:10.3109/17453674.2011.618919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Doc. MUDr. Martin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Repko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Ph.D.: Ortopedie je vysoce týmovou záležitostí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2019. Online. In: Fakultní nemocnice Brno. Dostupné z: https://www.fnbrno.cz/doc-mudr-martin-repko-ph-d-ortopedie-je-vysoce-tymovou-zalezitosti/.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GARRIDO, Enrique; ROBERTS, Simon B.; DUCKWORTH, Andrew a FOURNIER, Joseph, 2021. Long-term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-up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untreated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Scheuermann’s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kyphosis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Spine Deformity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Roč. 9, č. 6, s. 1633-1639. ISSN 2212-134X. Dostupné z: https://doi.org/10.1007/s43390-021-00354-y.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en-US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GIDEON, 2007. </a:t>
            </a:r>
            <a:r>
              <a:rPr kumimoji="1" lang="en-US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Heavy Load</a:t>
            </a:r>
            <a:r>
              <a:rPr kumimoji="1" lang="en-US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In: Wikimedia.org. </a:t>
            </a:r>
            <a:r>
              <a:rPr kumimoji="1" lang="en-US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Dostupné</a:t>
            </a:r>
            <a:r>
              <a:rPr kumimoji="1" lang="en-US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z: https://commons.wikimedia.org/wiki/File:A_Heavy_Load_%28370801205%29.jpg. [cit. 2024-01-30].</a:t>
            </a:r>
            <a:endParaRPr kumimoji="1" lang="cs-CZ" altLang="ja-JP" sz="12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KOCANDA, Jan, 2019.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Patologické kyfózy: Definice, léčba konzervativní a chirurgická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Internetová prezentace. Ortopedická klinika LF MU a FN Brno.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KONIECZNY, Markus Rafael; SENYURT,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Hüsseyin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KRAUSPE,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Rüdiger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2013. Epidemiology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adolescent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idiopathic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scoliosis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Journal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Children's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Orthopaedics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Roč. 7, č. 1, s. 3-9. ISSN 1863-2521. Dostupné z: https://doi.org/10.1007/s11832-012-0457-4.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KOPŘIVOVÁ, Vendula, 2012.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Vertebrogenní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poruchy – zvětšená hrudní kyfóza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Internetová prezentace. Katedra tělesné výchovy a sportu, Pedagogická fakulta, Jihočeská univerzita v Českých Budějovicích.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LONNER, Baron, 2020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Scoliosis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FAQ -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Scheuermann's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Kyphosis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2020. Dostupné z: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Youtube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https://www.youtube.com/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watch?v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gzrxhWuNuHM&amp;t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=11s.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en-US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MCCAFFERY, Margo, 1968. Nursing practice theories related to cognition, bodily pain, and man-environment interactions</a:t>
            </a:r>
            <a:r>
              <a:rPr kumimoji="1" lang="en-US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Los Angeles: UCLA Students' Store.</a:t>
            </a:r>
            <a:endParaRPr kumimoji="1" lang="cs-CZ" altLang="ja-JP" sz="12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O’KEEFFE, Mary; KAMPER, Steven J; MONTGOMERY, Laura; WILLIAMS, Amanda; MARTINIUK, Alexandra et al., 2022.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Defining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Growing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Pains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Scoping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Pediatrics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2022-08-01, roč. 150, č. 2. ISSN 0031-4005. Dostupné z: https://doi.org/10.1542/peds.2021-052578.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ORTHODONTIST101.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Orthopedic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Brace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In: Wikimedia.org. Dostupné z: https://commons.wikimedia.org/wiki/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File:Orthopedic_Back_Brace.jpg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Mayhew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D, Bell a Y,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Weerakkody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2016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Kyphosis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Radiopaedia.org. Dostupné z: https://doi.org/10.53347/rID-44126.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REPKO, Martin, 2017. Nejčastější vady páteře u dětí školního věku. Online.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Pediatrie pro praxi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2017-10-1, roč. 18, č. 4, s. 212-218. ISSN 12130494. Dostupné z: https://doi.org/10.36290/ped.2017.040.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REPKO, Martin; FILIPOVIČ, Milan; ŠPRLÁKOVÁ-PUKOVÁ, Andrea a ŠTOURAČ, Petr, 2018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Scheuermannova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hyperkyfóza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operační léčba solitárně zadním přístupem s využitím Smith-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Petersenových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osteotomií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Online, původní práce. Brno: Lékařská fakulta Masarykovy Univerzity. Dostupné z: https://achot.actavia.cz/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pdfs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/ach/2018/06/02.pdf.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RISTOLAINEN, L.; KETTUNEN, J. A.; HELIÖVAARA, M.; KUJALA, U. M.; HEINONEN, A. et al., 2012.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Untreated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Scheuermann’s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 37-year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-up study. Online.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Spine </a:t>
            </a:r>
            <a:r>
              <a:rPr kumimoji="1" lang="cs-CZ" altLang="ja-JP" sz="125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Journal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Roč. 21, č. 5, s. 819-824. ISSN 0940-6719. Dostupné z: https://doi.org/10.1007/s00586-011-2075-0.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STROTT,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Doug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Portrét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Online. In: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Scheuermann's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</a:t>
            </a:r>
            <a:r>
              <a:rPr kumimoji="1" lang="cs-CZ" altLang="ja-JP" sz="1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Dostupné z: https://www.sdfund1.org/about-founder.html.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STROTT,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Doug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Scheuermann's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Fund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. Online. Dostupné z: https://www.sdfund1.org/. [cit. 2024-01-16].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WEERAKKODY, Y; ELFEKY, M a DI MUZIO, B, 2005.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Lumbar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Scheuermann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disease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. Online. 2013. Radiopaedia.org. Dostupné z: https://doi.org/10.53347/rID-24276. [cit. 2024-01-30].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XU,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Yanjie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; LING,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Chen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; XU,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Hui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; KIRAM,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Abdukahar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; LI,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Jie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 et al., 2023.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Selecting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Vertebra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above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Sagittal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Stable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Vertebra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as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Distal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Fusion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Level in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Scheuermann's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Kyphosis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: A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Prospective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Study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a Minimum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 2‐Year </a:t>
            </a:r>
            <a:r>
              <a:rPr kumimoji="1" lang="cs-CZ" altLang="ja-JP" sz="1250" i="1" dirty="0" err="1">
                <a:latin typeface="Roboto" panose="02000000000000000000" pitchFamily="2" charset="0"/>
                <a:cs typeface="Roboto" panose="02000000000000000000" pitchFamily="2" charset="0"/>
              </a:rPr>
              <a:t>Follow</a:t>
            </a:r>
            <a:r>
              <a:rPr kumimoji="1" lang="cs-CZ" altLang="ja-JP" sz="1250" i="1" dirty="0">
                <a:latin typeface="Roboto" panose="02000000000000000000" pitchFamily="2" charset="0"/>
                <a:cs typeface="Roboto" panose="02000000000000000000" pitchFamily="2" charset="0"/>
              </a:rPr>
              <a:t>‐Up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. Online. In: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Orthopaedic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cs-CZ" altLang="ja-JP" sz="1250" dirty="0" err="1">
                <a:latin typeface="Roboto" panose="02000000000000000000" pitchFamily="2" charset="0"/>
                <a:cs typeface="Roboto" panose="02000000000000000000" pitchFamily="2" charset="0"/>
              </a:rPr>
              <a:t>Surgery</a:t>
            </a:r>
            <a:r>
              <a:rPr kumimoji="1" lang="cs-CZ" altLang="ja-JP" sz="1250" dirty="0">
                <a:latin typeface="Roboto" panose="02000000000000000000" pitchFamily="2" charset="0"/>
                <a:cs typeface="Roboto" panose="02000000000000000000" pitchFamily="2" charset="0"/>
              </a:rPr>
              <a:t>. S. 2638-2646. ISSN 1757-7853. Dostupné z: https://doi.org/10.1111/os.13854. [cit. 2024-01-30].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84A8C4F-1CD3-37A8-BF91-C80EBF9B73D4}"/>
              </a:ext>
            </a:extLst>
          </p:cNvPr>
          <p:cNvCxnSpPr/>
          <p:nvPr/>
        </p:nvCxnSpPr>
        <p:spPr>
          <a:xfrm>
            <a:off x="9584267" y="0"/>
            <a:ext cx="0" cy="10404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osoba, oblečení, skupina, sport&#10;&#10;Popis byl vytvořen automaticky">
            <a:extLst>
              <a:ext uri="{FF2B5EF4-FFF2-40B4-BE49-F238E27FC236}">
                <a16:creationId xmlns:a16="http://schemas.microsoft.com/office/drawing/2014/main" id="{38956DB8-C9EF-EAC3-ECC8-A70D018D7B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4497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ÚVOD</a:t>
            </a:r>
            <a:endParaRPr kumimoji="1" lang="ja-JP" altLang="en-US" dirty="0">
              <a:solidFill>
                <a:srgbClr val="FDB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25763"/>
            <a:ext cx="17119600" cy="5000749"/>
          </a:xfrm>
        </p:spPr>
        <p:txBody>
          <a:bodyPr>
            <a:noAutofit/>
          </a:bodyPr>
          <a:lstStyle/>
          <a:p>
            <a:r>
              <a:rPr kumimoji="1" lang="ja-JP" altLang="en-US" sz="6200" dirty="0">
                <a:solidFill>
                  <a:srgbClr val="FDB700"/>
                </a:solidFill>
              </a:rPr>
              <a:t>👩‍⚕️</a:t>
            </a:r>
            <a:r>
              <a:rPr kumimoji="1" lang="ja-JP" altLang="cs-CZ" sz="6200" dirty="0">
                <a:solidFill>
                  <a:srgbClr val="FDB700"/>
                </a:solidFill>
              </a:rPr>
              <a:t>👨‍⚕️</a:t>
            </a:r>
            <a:br>
              <a:rPr kumimoji="1" lang="cs-CZ" altLang="ja-JP" sz="6200" dirty="0">
                <a:solidFill>
                  <a:srgbClr val="FDB700"/>
                </a:solidFill>
              </a:rPr>
            </a:br>
            <a:br>
              <a:rPr kumimoji="1" lang="cs-CZ" altLang="ja-JP" sz="6200" dirty="0">
                <a:solidFill>
                  <a:srgbClr val="FDB700"/>
                </a:solidFill>
              </a:rPr>
            </a:br>
            <a:r>
              <a:rPr kumimoji="1" lang="cs-CZ" altLang="ja-JP" sz="6000" dirty="0">
                <a:solidFill>
                  <a:srgbClr val="FDB700"/>
                </a:solidFill>
              </a:rPr>
              <a:t>Pediatři stojí spolu s rodiči v první linii záchytu vad páteře při preventivních prohlídkách.</a:t>
            </a:r>
            <a:br>
              <a:rPr kumimoji="1" lang="cs-CZ" altLang="ja-JP" sz="6000" dirty="0">
                <a:solidFill>
                  <a:srgbClr val="FDB700"/>
                </a:solidFill>
              </a:rPr>
            </a:br>
            <a:br>
              <a:rPr kumimoji="1" lang="cs-CZ" altLang="ja-JP" sz="6000" dirty="0">
                <a:solidFill>
                  <a:srgbClr val="FDB700"/>
                </a:solidFill>
              </a:rPr>
            </a:br>
            <a:r>
              <a:rPr kumimoji="1" lang="cs-CZ" altLang="ja-JP" sz="6000" dirty="0"/>
              <a:t>Při prevalenci 2,8 </a:t>
            </a:r>
            <a:r>
              <a:rPr kumimoji="1" lang="en-US" altLang="ja-JP" sz="6000" dirty="0"/>
              <a:t>%</a:t>
            </a:r>
            <a:r>
              <a:rPr kumimoji="1" lang="cs-CZ" altLang="ja-JP" sz="6000" dirty="0"/>
              <a:t> a průměrném počtu 950 pacientů se v každé pediatrické ordinaci nachází 27 dětí, kteří </a:t>
            </a:r>
            <a:r>
              <a:rPr kumimoji="1" lang="cs-CZ" altLang="ja-JP" sz="6000" dirty="0" err="1"/>
              <a:t>Scheuermannovou</a:t>
            </a:r>
            <a:r>
              <a:rPr kumimoji="1" lang="cs-CZ" altLang="ja-JP" sz="6000" dirty="0"/>
              <a:t> chorobou trpí nebo budou trpět. </a:t>
            </a:r>
            <a:br>
              <a:rPr kumimoji="1" lang="cs-CZ" altLang="ja-JP" sz="6000" dirty="0"/>
            </a:br>
            <a:br>
              <a:rPr kumimoji="1" lang="cs-CZ" altLang="ja-JP" sz="6000" dirty="0"/>
            </a:br>
            <a:r>
              <a:rPr kumimoji="1" lang="cs-CZ" altLang="ja-JP" sz="6000" dirty="0"/>
              <a:t>Pacientů s idiopatickou skoliózou je </a:t>
            </a:r>
            <a:r>
              <a:rPr kumimoji="1" lang="cs-CZ" altLang="ja-JP" sz="6000" b="1" dirty="0"/>
              <a:t>výrazně více</a:t>
            </a:r>
            <a:r>
              <a:rPr kumimoji="1" lang="cs-CZ" altLang="ja-JP" sz="6000" dirty="0"/>
              <a:t>.</a:t>
            </a:r>
            <a:endParaRPr kumimoji="1" lang="ja-JP" alt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8496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286504"/>
            <a:ext cx="16128423" cy="5000749"/>
          </a:xfrm>
        </p:spPr>
        <p:txBody>
          <a:bodyPr>
            <a:noAutofit/>
          </a:bodyPr>
          <a:lstStyle/>
          <a:p>
            <a:r>
              <a:rPr kumimoji="1" lang="cs-CZ" altLang="ja-JP" sz="7200" dirty="0">
                <a:solidFill>
                  <a:srgbClr val="FDB700"/>
                </a:solidFill>
              </a:rPr>
              <a:t>PRINCIP ONEMOCNĚNÍ</a:t>
            </a:r>
            <a:br>
              <a:rPr kumimoji="1" lang="cs-CZ" altLang="ja-JP" sz="7200" dirty="0">
                <a:solidFill>
                  <a:srgbClr val="FDB700"/>
                </a:solidFill>
              </a:rPr>
            </a:br>
            <a:br>
              <a:rPr kumimoji="1" lang="cs-CZ" altLang="ja-JP" sz="7200" dirty="0">
                <a:solidFill>
                  <a:srgbClr val="FDB700"/>
                </a:solidFill>
              </a:rPr>
            </a:br>
            <a:r>
              <a:rPr kumimoji="1" lang="cs-CZ" altLang="ja-JP" sz="7200" dirty="0"/>
              <a:t>Pokud mechanické nároky páteře během dospívání předstihnou její vyzrávání, dojde k:</a:t>
            </a:r>
            <a:br>
              <a:rPr kumimoji="1" lang="cs-CZ" altLang="ja-JP" sz="7200" dirty="0">
                <a:solidFill>
                  <a:srgbClr val="FDB700"/>
                </a:solidFill>
              </a:rPr>
            </a:br>
            <a:br>
              <a:rPr kumimoji="1" lang="cs-CZ" altLang="ja-JP" sz="7200" dirty="0">
                <a:solidFill>
                  <a:srgbClr val="FDB700"/>
                </a:solidFill>
              </a:rPr>
            </a:br>
            <a:r>
              <a:rPr kumimoji="1" lang="cs-CZ" altLang="ja-JP" sz="7200" dirty="0"/>
              <a:t>rigidní </a:t>
            </a:r>
            <a:r>
              <a:rPr kumimoji="1" lang="cs-CZ" altLang="ja-JP" sz="7200" dirty="0" err="1"/>
              <a:t>hyperkyfóze</a:t>
            </a:r>
            <a:r>
              <a:rPr kumimoji="1" lang="cs-CZ" altLang="ja-JP" sz="7200" dirty="0"/>
              <a:t> hrudní páteře a nezřídka i předčasné degeneraci meziobratlových plotének a obratlů.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41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8" y="2377637"/>
            <a:ext cx="16128423" cy="5000749"/>
          </a:xfrm>
        </p:spPr>
        <p:txBody>
          <a:bodyPr>
            <a:normAutofit fontScale="90000"/>
          </a:bodyPr>
          <a:lstStyle/>
          <a:p>
            <a:r>
              <a:rPr kumimoji="1" lang="cs-CZ" altLang="ja-JP" dirty="0">
                <a:solidFill>
                  <a:srgbClr val="FDB700"/>
                </a:solidFill>
              </a:rPr>
              <a:t>⚠️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 err="1">
                <a:solidFill>
                  <a:srgbClr val="FDB700"/>
                </a:solidFill>
              </a:rPr>
              <a:t>Scheuermannova</a:t>
            </a:r>
            <a:r>
              <a:rPr kumimoji="1" lang="cs-CZ" altLang="ja-JP" dirty="0">
                <a:solidFill>
                  <a:srgbClr val="FDB700"/>
                </a:solidFill>
              </a:rPr>
              <a:t> choroba může zanechat následky v podobě chronické bolesti a/nebo tělesné dysmorfie (podobně jako idiopatická skolióza).</a:t>
            </a:r>
            <a:br>
              <a:rPr kumimoji="1" lang="cs-CZ" altLang="ja-JP" dirty="0">
                <a:solidFill>
                  <a:srgbClr val="FDB700"/>
                </a:solidFill>
              </a:rPr>
            </a:br>
            <a:br>
              <a:rPr kumimoji="1" lang="cs-CZ" altLang="ja-JP" dirty="0">
                <a:solidFill>
                  <a:srgbClr val="FDB700"/>
                </a:solidFill>
              </a:rPr>
            </a:br>
            <a:r>
              <a:rPr kumimoji="1" lang="cs-CZ" altLang="ja-JP" dirty="0"/>
              <a:t>Včasnou diagnostikou a léčbou je lze minimalizovat.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1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01A6FE9E-2410-D7DD-2864-0FBC5846F0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b="4364"/>
          <a:stretch>
            <a:fillRect/>
          </a:stretch>
        </p:blipFill>
        <p:spPr>
          <a:xfrm>
            <a:off x="8081319" y="393921"/>
            <a:ext cx="9781380" cy="9409298"/>
          </a:xfr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2325" y="-197708"/>
            <a:ext cx="10308772" cy="3099378"/>
          </a:xfrm>
        </p:spPr>
        <p:txBody>
          <a:bodyPr>
            <a:normAutofit/>
          </a:bodyPr>
          <a:lstStyle/>
          <a:p>
            <a:r>
              <a:rPr kumimoji="1" lang="cs-CZ" altLang="ja-JP" sz="6600"/>
              <a:t>DOUG</a:t>
            </a:r>
            <a:br>
              <a:rPr kumimoji="1" lang="cs-CZ" altLang="ja-JP" sz="6600"/>
            </a:br>
            <a:r>
              <a:rPr kumimoji="1" lang="cs-CZ" altLang="ja-JP" sz="6600"/>
              <a:t>STROTT</a:t>
            </a:r>
            <a:endParaRPr kumimoji="1" lang="ja-JP" altLang="en-US" sz="6600">
              <a:solidFill>
                <a:schemeClr val="accent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4281" y="2061660"/>
            <a:ext cx="6991275" cy="1397272"/>
          </a:xfrm>
        </p:spPr>
        <p:txBody>
          <a:bodyPr>
            <a:normAutofit lnSpcReduction="10000"/>
          </a:bodyPr>
          <a:lstStyle/>
          <a:p>
            <a:r>
              <a:rPr kumimoji="1" lang="cs-CZ" altLang="ja-JP" sz="4300" b="1">
                <a:solidFill>
                  <a:srgbClr val="FDB700"/>
                </a:solidFill>
              </a:rPr>
              <a:t>Zakladatel</a:t>
            </a:r>
          </a:p>
          <a:p>
            <a:r>
              <a:rPr kumimoji="1" lang="cs-CZ" altLang="ja-JP" sz="3500" err="1">
                <a:solidFill>
                  <a:srgbClr val="FDB700"/>
                </a:solidFill>
              </a:rPr>
              <a:t>Scheuermann‘s</a:t>
            </a:r>
            <a:r>
              <a:rPr kumimoji="1" lang="cs-CZ" altLang="ja-JP" sz="3500">
                <a:solidFill>
                  <a:srgbClr val="FDB700"/>
                </a:solidFill>
              </a:rPr>
              <a:t> </a:t>
            </a:r>
            <a:r>
              <a:rPr kumimoji="1" lang="cs-CZ" altLang="ja-JP" sz="3500" err="1">
                <a:solidFill>
                  <a:srgbClr val="FDB700"/>
                </a:solidFill>
              </a:rPr>
              <a:t>Disease</a:t>
            </a:r>
            <a:r>
              <a:rPr kumimoji="1" lang="cs-CZ" altLang="ja-JP" sz="3500">
                <a:solidFill>
                  <a:srgbClr val="FDB700"/>
                </a:solidFill>
              </a:rPr>
              <a:t> </a:t>
            </a:r>
            <a:r>
              <a:rPr kumimoji="1" lang="cs-CZ" altLang="ja-JP" sz="3500" err="1">
                <a:solidFill>
                  <a:srgbClr val="FDB700"/>
                </a:solidFill>
              </a:rPr>
              <a:t>Fund</a:t>
            </a:r>
            <a:endParaRPr kumimoji="1" lang="ja-JP" altLang="en-US" sz="3500">
              <a:solidFill>
                <a:srgbClr val="FDB7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135926" y="3670205"/>
            <a:ext cx="7717512" cy="349431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kumimoji="1" lang="cs-CZ" altLang="ja-JP" sz="2700" dirty="0"/>
              <a:t> "</a:t>
            </a:r>
            <a:r>
              <a:rPr kumimoji="1" lang="cs-CZ" altLang="ja-JP" sz="2800" dirty="0"/>
              <a:t>Kvůli </a:t>
            </a:r>
            <a:r>
              <a:rPr kumimoji="1" lang="cs-CZ" altLang="ja-JP" sz="2800" dirty="0" err="1"/>
              <a:t>Scheuermannově</a:t>
            </a:r>
            <a:r>
              <a:rPr kumimoji="1" lang="cs-CZ" altLang="ja-JP" sz="2800" dirty="0"/>
              <a:t> chorobě jsem měl progresivní bolesti zad, paží a nohou. Čím dál tím více omezovala moje aktivity a pohyb. Snažil jsem se dělat vše proto, abych oddálil operaci. Ale v jednu chvíli byly ploténky natolik zdegenerované a bolest již tak silná, že jsem téměř nemohl chodit a běžné denní činnosti se staly prakticky nemožné. Od té doby jsem měl 6 složitých operací, abych si zachoval pohyblivost končetin kvůli nedostatku přísunu krve do nervů.„</a:t>
            </a:r>
          </a:p>
        </p:txBody>
      </p:sp>
    </p:spTree>
    <p:extLst>
      <p:ext uri="{BB962C8B-B14F-4D97-AF65-F5344CB8AC3E}">
        <p14:creationId xmlns:p14="http://schemas.microsoft.com/office/powerpoint/2010/main" val="34266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21608" y="-457322"/>
            <a:ext cx="11051367" cy="3678168"/>
          </a:xfrm>
        </p:spPr>
        <p:txBody>
          <a:bodyPr/>
          <a:lstStyle/>
          <a:p>
            <a:br>
              <a:rPr kumimoji="1" lang="en-US" altLang="ja-JP" dirty="0"/>
            </a:br>
            <a:r>
              <a:rPr kumimoji="1" lang="cs-CZ" altLang="ja-JP" dirty="0">
                <a:solidFill>
                  <a:schemeClr val="accent1"/>
                </a:solidFill>
              </a:rPr>
              <a:t>ZÁKLADNÍ </a:t>
            </a:r>
            <a:br>
              <a:rPr kumimoji="1" lang="cs-CZ" altLang="ja-JP" dirty="0">
                <a:solidFill>
                  <a:schemeClr val="accent1"/>
                </a:solidFill>
              </a:rPr>
            </a:br>
            <a:r>
              <a:rPr kumimoji="1" lang="cs-CZ" altLang="ja-JP" dirty="0">
                <a:solidFill>
                  <a:schemeClr val="accent1"/>
                </a:solidFill>
              </a:rPr>
              <a:t>FAKTA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scheuermannova-choroba.cz</a:t>
            </a:r>
          </a:p>
          <a:p>
            <a:r>
              <a:rPr lang="cs-CZ" dirty="0"/>
              <a:t>scheuermannova-choroba.sk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21608" y="3220846"/>
            <a:ext cx="11790403" cy="196453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Onemocnění páteře u dospívajících dětí s incidencí 0.4 až 8.3 </a:t>
            </a:r>
            <a:r>
              <a:rPr kumimoji="1" lang="en-US" altLang="ja-JP" sz="2800" dirty="0"/>
              <a:t>%</a:t>
            </a:r>
            <a:r>
              <a:rPr kumimoji="1" lang="cs-CZ" altLang="ja-JP" sz="2800" dirty="0"/>
              <a:t> (nejedná se o masivně rozšířené, ani o vzácné onemocnění)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Pravděpodobně způsobeno chybou v agregaci kolagenu při vývoji obratlů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dirty="0"/>
              <a:t>Dědičnost 74 </a:t>
            </a:r>
            <a:r>
              <a:rPr kumimoji="1" lang="en-US" altLang="ja-JP" sz="2800" dirty="0"/>
              <a:t>%</a:t>
            </a:r>
            <a:r>
              <a:rPr kumimoji="1" lang="cs-CZ" altLang="ja-JP" sz="2800" dirty="0"/>
              <a:t> (idiopatická skolióza má také dědičnou komponentu)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cs-CZ" altLang="ja-JP" sz="2800" b="1" dirty="0" err="1"/>
              <a:t>Bradfordova</a:t>
            </a:r>
            <a:r>
              <a:rPr kumimoji="1" lang="cs-CZ" altLang="ja-JP" sz="2800" b="1" dirty="0"/>
              <a:t> kritéria pro RTG: </a:t>
            </a:r>
            <a:r>
              <a:rPr kumimoji="1" lang="cs-CZ" altLang="ja-JP" sz="2800" dirty="0"/>
              <a:t>kyfóza hrudní páteře přes 40° + degenerativní změny: klínovitý úhel &gt;5° u dvou a více po sobě jdoucích obratlů, snížení meziobratlových plotének (častý zdroj bolesti), nerovnosti krycích ploch obratlů a </a:t>
            </a:r>
            <a:r>
              <a:rPr kumimoji="1" lang="cs-CZ" altLang="ja-JP" sz="2800" dirty="0" err="1"/>
              <a:t>Schmorlovy</a:t>
            </a:r>
            <a:r>
              <a:rPr kumimoji="1" lang="cs-CZ" altLang="ja-JP" sz="2800" dirty="0"/>
              <a:t> uzly</a:t>
            </a:r>
          </a:p>
        </p:txBody>
      </p:sp>
      <p:pic>
        <p:nvPicPr>
          <p:cNvPr id="10" name="Zástupný symbol obrázku 9" descr="Obsah obrázku Tanec, koleno, osoba, boky&#10;&#10;Popis byl vytvořen automaticky">
            <a:extLst>
              <a:ext uri="{FF2B5EF4-FFF2-40B4-BE49-F238E27FC236}">
                <a16:creationId xmlns:a16="http://schemas.microsoft.com/office/drawing/2014/main" id="{52C5E4D5-4758-FA13-50F1-B5FF4EC9A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208"/>
            <a:ext cx="5412355" cy="7439292"/>
          </a:xfrm>
        </p:spPr>
      </p:pic>
    </p:spTree>
    <p:extLst>
      <p:ext uri="{BB962C8B-B14F-4D97-AF65-F5344CB8AC3E}">
        <p14:creationId xmlns:p14="http://schemas.microsoft.com/office/powerpoint/2010/main" val="18799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">
  <a:themeElements>
    <a:clrScheme name="Vlastní 2">
      <a:dk1>
        <a:srgbClr val="222427"/>
      </a:dk1>
      <a:lt1>
        <a:sysClr val="window" lastClr="FFFFFF"/>
      </a:lt1>
      <a:dk2>
        <a:srgbClr val="333438"/>
      </a:dk2>
      <a:lt2>
        <a:srgbClr val="EAEAEA"/>
      </a:lt2>
      <a:accent1>
        <a:srgbClr val="FDB700"/>
      </a:accent1>
      <a:accent2>
        <a:srgbClr val="FDB700"/>
      </a:accent2>
      <a:accent3>
        <a:srgbClr val="A3A70D"/>
      </a:accent3>
      <a:accent4>
        <a:srgbClr val="81840A"/>
      </a:accent4>
      <a:accent5>
        <a:srgbClr val="1694B2"/>
      </a:accent5>
      <a:accent6>
        <a:srgbClr val="0F6377"/>
      </a:accent6>
      <a:hlink>
        <a:srgbClr val="FDB700"/>
      </a:hlink>
      <a:folHlink>
        <a:srgbClr val="A3A70D"/>
      </a:folHlink>
    </a:clrScheme>
    <a:fontScheme name="Castor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Header and Footer">
  <a:themeElements>
    <a:clrScheme name="Castor Yellow">
      <a:dk1>
        <a:srgbClr val="222427"/>
      </a:dk1>
      <a:lt1>
        <a:sysClr val="window" lastClr="FFFFFF"/>
      </a:lt1>
      <a:dk2>
        <a:srgbClr val="333438"/>
      </a:dk2>
      <a:lt2>
        <a:srgbClr val="EAEAEA"/>
      </a:lt2>
      <a:accent1>
        <a:srgbClr val="ECF03A"/>
      </a:accent1>
      <a:accent2>
        <a:srgbClr val="CDD210"/>
      </a:accent2>
      <a:accent3>
        <a:srgbClr val="A3A70D"/>
      </a:accent3>
      <a:accent4>
        <a:srgbClr val="81840A"/>
      </a:accent4>
      <a:accent5>
        <a:srgbClr val="1694B2"/>
      </a:accent5>
      <a:accent6>
        <a:srgbClr val="0F6377"/>
      </a:accent6>
      <a:hlink>
        <a:srgbClr val="ECF03A"/>
      </a:hlink>
      <a:folHlink>
        <a:srgbClr val="A3A70D"/>
      </a:folHlink>
    </a:clrScheme>
    <a:fontScheme name="B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17050</TotalTime>
  <Words>2947</Words>
  <Application>Microsoft Office PowerPoint</Application>
  <PresentationFormat>Vlastní</PresentationFormat>
  <Paragraphs>202</Paragraphs>
  <Slides>38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Roboto</vt:lpstr>
      <vt:lpstr>Roboto Bold</vt:lpstr>
      <vt:lpstr>Wingdings</vt:lpstr>
      <vt:lpstr>Contents</vt:lpstr>
      <vt:lpstr>No Header and Footer</vt:lpstr>
      <vt:lpstr>Včasná léčba minimalizuje následky</vt:lpstr>
      <vt:lpstr>CÍLE KAMPANĚ</vt:lpstr>
      <vt:lpstr>PODĚKOVÁNÍ</vt:lpstr>
      <vt:lpstr>ÚVOD</vt:lpstr>
      <vt:lpstr>👩‍⚕️👨‍⚕️  Pediatři stojí spolu s rodiči v první linii záchytu vad páteře při preventivních prohlídkách.  Při prevalenci 2,8 % a průměrném počtu 950 pacientů se v každé pediatrické ordinaci nachází 27 dětí, kteří Scheuermannovou chorobou trpí nebo budou trpět.   Pacientů s idiopatickou skoliózou je výrazně více.</vt:lpstr>
      <vt:lpstr>PRINCIP ONEMOCNĚNÍ  Pokud mechanické nároky páteře během dospívání předstihnou její vyzrávání, dojde k:  rigidní hyperkyfóze hrudní páteře a nezřídka i předčasné degeneraci meziobratlových plotének a obratlů.</vt:lpstr>
      <vt:lpstr>⚠️  Scheuermannova choroba může zanechat následky v podobě chronické bolesti a/nebo tělesné dysmorfie (podobně jako idiopatická skolióza).  Včasnou diagnostikou a léčbou je lze minimalizovat.</vt:lpstr>
      <vt:lpstr>DOUG STROTT</vt:lpstr>
      <vt:lpstr> ZÁKLADNÍ  FAKTA</vt:lpstr>
      <vt:lpstr> ZÁKLADNÍ  FAKTA II</vt:lpstr>
      <vt:lpstr>CHRONICKÁ BOLEST, NEJEN U VAD PÁTEŘE, JE NEVIDITELNÁ  „Bolest je vždy to, co pacient říká, a existuje, když to pacient tvrdí.“</vt:lpstr>
      <vt:lpstr>STADIA</vt:lpstr>
      <vt:lpstr>DIAGNOSTIKA</vt:lpstr>
      <vt:lpstr>⚠️ ⚠️ ⚠️  TIP  Funkční vadné držení těla u dětí většinou nezpůsobuje bolesti.  Pokud je doprovázeno bolestí nebo diskomfortem, v drtivé většině případů signalizuje strukturální vadu.  Avšak někteří dětští pacienti mohou být asymptomatičtí, nebo trpět jen velmi mírnou bolestí či diskomfortem = největší riziko pozdní diagnózy.  </vt:lpstr>
      <vt:lpstr>TYPY ONEMOCNĚNÍ</vt:lpstr>
      <vt:lpstr>TŘÍFÁZOVÁ DIAGNOSTIKA</vt:lpstr>
      <vt:lpstr>Prezentace aplikace PowerPoint</vt:lpstr>
      <vt:lpstr>⚠️  I vada páteře, která není na první pohled lehce viditelná, může vést k následkům v dospělosti.  Platí to zejména o Scheuermannově chorobě, kde se bolest neodvíjí od křivky hyperkyfózy, ale od proběhlých degenerativních změn.   Proto pozor na mírnější hyperkyfózy a skoliózy, které nemusí být Adamsovým testem snadno rozpoznatelné.  </vt:lpstr>
      <vt:lpstr>DALŠÍ ROZDÍLY VDT A MB. SCHEUERMANN</vt:lpstr>
      <vt:lpstr>⚠️  Scheuermannova choroba je onemocnění s dědičností 74 %.  Klíčový je proto dotaz na předchozí výskyt potíží s páteří v rodině.  Vhodné je dotázat se i na chronické nespecifické bolesti zad, protože onemocnění nemuselo být v rodině dosud diagnostikováno.  Idiopatická skolióza má také výraznou genetickou komponentu. </vt:lpstr>
      <vt:lpstr>SHRNUTÍ IDIOPATICKÉ SKOLIÓZY</vt:lpstr>
      <vt:lpstr>⚠️  TIP  I běžné dětské vadné držení těla funkčního původu je prediktorem bolestí zad v dospělosti, a proto je vhodné ho včas léčit.  </vt:lpstr>
      <vt:lpstr>  Poté, co pediatr dojde k podezření na diagnózu Scheuermannovy choroby (popř. skoliózy), odesílá dětského pacienta k ortopedovi a následně ověřuje, zda pacient provádí doporučenou léčbu.  </vt:lpstr>
      <vt:lpstr>LÉČBA</vt:lpstr>
      <vt:lpstr>⚠️  Vhodným přístupem u vad páteře je komplexní konzervativní léčba.  Observace nebo samotná korzetoterapie nejsou dostatečné.   Léčit je třeba i asymptomatické pacienty, nástup symptomů může být opožděný.  </vt:lpstr>
      <vt:lpstr>INTENZIVNÍ REHABILITACE</vt:lpstr>
      <vt:lpstr>REDUKCE NADMĚRNÉ ZÁTĚŽE NA PÁTEŘ</vt:lpstr>
      <vt:lpstr>KORZETOTERAPIE</vt:lpstr>
      <vt:lpstr>SPONDYLOCHIRURGICKÁ KOREKCE</vt:lpstr>
      <vt:lpstr>⚠️  Dětští pacienti mají obecně k intenzivní léčbě vad páteře nízkou motivaci.  Důležitá je proto důsledná kooperace mezi ortopedem, pacientem a jeho rodiči.  Je proto na místě pacientovi a jeho rodičům zdůraznit celoživotní následky, které mohou nastat v případě nedostatečné adherence k léčbě.  </vt:lpstr>
      <vt:lpstr>⚠️  Pokud selže konzervativní léčba, ne vždy je příčinou agresivita onemocnění.   Může to být způsobeno nedostatečně intenzivní léčbou.  </vt:lpstr>
      <vt:lpstr>ZÁVĚREM</vt:lpstr>
      <vt:lpstr>CO SI DNES ODNÉST?  Pečlivé vyšetření na Scheuermannovu chorobu při pediatrických preventivních prohlídkách, se zohledněním všech jejích forem a stádií vývoje, a následná odpovídající léčba, mohou vést k minimalizaci následků v podobě chronické bolesti a tělesné dysmorfie.   </vt:lpstr>
      <vt:lpstr>CO SI DNES ODNÉST?  Důležité je i vyšetření na idiopatickou skoliózu a VDT, které také mohou vést k následkům, a vyžadují včasnou léčbu.  Zejména idiopatická skolióza může také vést v dospělosti k chronickým bolestem a/nebo tělesné dysmorfii.  </vt:lpstr>
      <vt:lpstr>        3 otázky pro dětského pacienta  1️⃣ Má potíže se na vyzvání narovnat?  2️⃣ Trpí opakovanou bolestí nebo nepohodlím v zádech?  3️⃣ Má v rodině blízkého příbuzného se susp. vadou        páteře?  Platnost alespoň jednoho tvrzení =  Zvýšená pozornost  </vt:lpstr>
      <vt:lpstr>                   Co chybí pro změnu?  1️⃣ Zvýšení povědomí mezi rodiči a lékaři        + objasnění rozšířených přesvědčení o bezbolestnosti,               neléčitelnosti v dětství nebo neexistenci dědičné komponenty  2️⃣ Důkladnější testování, včetně méně výrazných a atypických křivek  3️⃣ Důkladná všestranná a intenzivní léčba       ❌ observace, samotná korzetoterapie  4️⃣ Kontrolní mechanismus        = ortopedický, rentgenový, genetický nebo jiný screening ❕  </vt:lpstr>
      <vt:lpstr>VEŠKERÉ INFORMACE K DIAGNOSTICE A LÉČBĚ VČETNĚ TÉTO PREZENTACE NA  🖱️  SCHEUERMANNOVA-CHOROBA.CZ SCHEUERMANNOVA-CHOROBA.SK  🎁 Přispějte k včasné diagnóze dětí po celém světě na  sdfund1.org/donate</vt:lpstr>
      <vt:lpstr>ZDRAVOTNÍ A JINÉ SOCIÁLNÍ KAMPANĚ, ZPĚTNÁ VAZBA  📧 raha@volny.cz  Tadeáš Řáha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</dc:title>
  <dc:creator>Jun Akizaki</dc:creator>
  <cp:lastModifiedBy>Tadeáš Řáha</cp:lastModifiedBy>
  <cp:revision>256</cp:revision>
  <dcterms:created xsi:type="dcterms:W3CDTF">2015-08-02T15:43:04Z</dcterms:created>
  <dcterms:modified xsi:type="dcterms:W3CDTF">2024-05-27T16:15:38Z</dcterms:modified>
</cp:coreProperties>
</file>